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D8615-96F2-46F0-9BFB-B72B0993D48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FDDE4-A469-4548-ADBB-27503781AD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НАСЕКОМЫЕ</a:t>
            </a:r>
          </a:p>
        </p:txBody>
      </p:sp>
      <p:pic>
        <p:nvPicPr>
          <p:cNvPr id="5" name="Рисунок 4" descr="&amp;Dcy;&amp;ncy;&amp;iecy;&amp;vcy;&amp;ncy;&amp;icy;&amp;kcy;: &amp;Icy;&amp;rcy;&amp;icy;&amp;ncy;&amp;acy; &amp;Dcy;&amp;acy;&amp;ncy;&amp;icy;&amp;lcy;&amp;iecy;&amp;vcy;&amp;scy;&amp;kcy;&amp;acy;&amp;yacy; - &amp;Scy;&amp;vcy;i&amp;tcy; &amp;Mcy;&amp;acy;&amp;mcy;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648" y="2132856"/>
            <a:ext cx="640871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МОЛОДЦЫ!!!</a:t>
            </a:r>
          </a:p>
        </p:txBody>
      </p:sp>
      <p:pic>
        <p:nvPicPr>
          <p:cNvPr id="3" name="Picture 2" descr="C:\Users\Елена\Desktop\сказкотерапия\DSCN05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43050"/>
            <a:ext cx="7786742" cy="4929222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Рассмотрите картинку. Кто на ней изображен? Из какой сказки они пришли?</a:t>
            </a:r>
          </a:p>
        </p:txBody>
      </p:sp>
      <p:pic>
        <p:nvPicPr>
          <p:cNvPr id="4" name="Содержимое 3" descr="&amp;Icy;&amp;gcy;&amp;rcy;&amp;ucy;&amp;shcy;&amp;kcy;&amp;icy; &amp;ocy;&amp;pcy;&amp;tcy;&amp;ocy;&amp;mcy; &amp;icy; &amp;vcy; &amp;rcy;&amp;ocy;&amp;zcy;&amp;ncy;&amp;icy;&amp;tscy;&amp;ucy;, &amp;tcy;&amp;ocy;&amp;vcy;&amp;acy;&amp;rcy;&amp;ycy; &amp;dcy;&amp;lcy;&amp;yacy; &amp;dcy;&amp;iecy;&amp;tcy;&amp;iecy;&amp;jcy;, &amp;vcy;&amp;iecy;&amp;lcy;&amp;ocy;&amp;scy;&amp;icy;&amp;pcy;&amp;iecy;&amp;dcy;&amp;ycy;, &amp;kcy;&amp;rcy;&amp;ocy;&amp;vcy;&amp;acy;&amp;tcy;&amp;kcy;&amp;icy; &amp;kcy;&amp;ocy;&amp;lcy;&amp;yacy;&amp;scy;&amp;kcy;&amp;icy;, &amp;Kcy;&amp;iecy;&amp;mcy;&amp;iecy;&amp;rcy;&amp;ocy;&amp;vcy;&amp;ocy;, &amp;Ncy;&amp;ocy;&amp;vcy;&amp;ocy;&amp;scy;&amp;icy;&amp;bcy;&amp;icy;&amp;rcy;&amp;scy;&amp;kcy;, &amp;Tcy;&amp;ocy;&amp;mcy;&amp;scy;&amp;kcy;, &amp;YUcy;&amp;rcy;&amp;gcy;&amp;acy;, &amp;Acy;&amp;ncy;&amp;zhcy;&amp;iecy;&amp;rcy;&amp;ocy;-&amp;Scy;&amp;ucy;&amp;dcy;&amp;zhcy;&amp;iecy;&amp;ncy;&amp;scy;&amp;kcy;,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44932" y="1600200"/>
            <a:ext cx="645413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sz="4000" dirty="0">
                <a:solidFill>
                  <a:schemeClr val="accent6">
                    <a:lumMod val="50000"/>
                  </a:schemeClr>
                </a:solidFill>
              </a:rPr>
              <a:t>Подберите правильную картинку </a:t>
            </a:r>
            <a:br>
              <a:rPr lang="ru-RU" sz="4000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4000" dirty="0">
                <a:solidFill>
                  <a:schemeClr val="accent6">
                    <a:lumMod val="50000"/>
                  </a:schemeClr>
                </a:solidFill>
              </a:rPr>
              <a:t>к  загадке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596" y="1500174"/>
            <a:ext cx="3614734" cy="1393821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1. Он из веточек, из хвои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Настоящий дом построит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Без пилы и без гвоздей.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Кто строитель? ...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5720" y="3071810"/>
            <a:ext cx="4214842" cy="15716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>
                <a:solidFill>
                  <a:schemeClr val="bg1"/>
                </a:solidFill>
              </a:rPr>
              <a:t>2. Черен, да не ворон,</a:t>
            </a:r>
          </a:p>
          <a:p>
            <a:pPr>
              <a:buNone/>
            </a:pPr>
            <a:r>
              <a:rPr lang="ru-RU" sz="2000" b="1" dirty="0">
                <a:solidFill>
                  <a:schemeClr val="bg1"/>
                </a:solidFill>
              </a:rPr>
              <a:t> Рогач, да не бык,</a:t>
            </a:r>
          </a:p>
          <a:p>
            <a:pPr>
              <a:buNone/>
            </a:pPr>
            <a:r>
              <a:rPr lang="ru-RU" sz="2000" b="1" dirty="0">
                <a:solidFill>
                  <a:schemeClr val="bg1"/>
                </a:solidFill>
              </a:rPr>
              <a:t>Шесть ног без копыт. Летит - воет, </a:t>
            </a:r>
          </a:p>
          <a:p>
            <a:pPr>
              <a:buNone/>
            </a:pPr>
            <a:r>
              <a:rPr lang="ru-RU" sz="2000" b="1" dirty="0">
                <a:solidFill>
                  <a:schemeClr val="bg1"/>
                </a:solidFill>
              </a:rPr>
              <a:t>Сядет – землю роет.</a:t>
            </a:r>
            <a:r>
              <a:rPr lang="en-US" b="1" dirty="0">
                <a:solidFill>
                  <a:schemeClr val="bg1"/>
                </a:solidFill>
              </a:rPr>
              <a:t> 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786446" y="1285860"/>
            <a:ext cx="3143272" cy="1500197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3. Летит, пищит,</a:t>
            </a:r>
          </a:p>
          <a:p>
            <a:r>
              <a:rPr lang="ru-RU" sz="2000" dirty="0">
                <a:solidFill>
                  <a:schemeClr val="bg1"/>
                </a:solidFill>
              </a:rPr>
              <a:t>случай не упустит:</a:t>
            </a:r>
            <a:r>
              <a:rPr lang="en-US" sz="2000" dirty="0">
                <a:solidFill>
                  <a:schemeClr val="bg1"/>
                </a:solidFill>
              </a:rPr>
              <a:t> </a:t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Сядет и укусит. </a:t>
            </a:r>
            <a:r>
              <a:rPr lang="en-US" sz="2000" dirty="0">
                <a:solidFill>
                  <a:schemeClr val="bg1"/>
                </a:solidFill>
              </a:rPr>
              <a:t> 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4876" y="2928934"/>
            <a:ext cx="4041775" cy="15716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b="1" dirty="0">
                <a:solidFill>
                  <a:schemeClr val="bg1"/>
                </a:solidFill>
              </a:rPr>
              <a:t>4. Домовитая хозяйка</a:t>
            </a:r>
          </a:p>
          <a:p>
            <a:pPr>
              <a:buNone/>
            </a:pPr>
            <a:r>
              <a:rPr lang="ru-RU" sz="2000" b="1" dirty="0">
                <a:solidFill>
                  <a:schemeClr val="bg1"/>
                </a:solidFill>
              </a:rPr>
              <a:t>Пролетает над лужайкой.</a:t>
            </a:r>
          </a:p>
          <a:p>
            <a:pPr>
              <a:buNone/>
            </a:pPr>
            <a:r>
              <a:rPr lang="ru-RU" sz="2000" b="1" dirty="0">
                <a:solidFill>
                  <a:schemeClr val="bg1"/>
                </a:solidFill>
              </a:rPr>
              <a:t>Похлопочет над цветком —</a:t>
            </a:r>
          </a:p>
          <a:p>
            <a:pPr>
              <a:buNone/>
            </a:pPr>
            <a:r>
              <a:rPr lang="ru-RU" sz="2000" b="1" dirty="0">
                <a:solidFill>
                  <a:schemeClr val="bg1"/>
                </a:solidFill>
              </a:rPr>
              <a:t>Он поделится медком.</a:t>
            </a:r>
            <a:r>
              <a:rPr lang="en-US" sz="2000" b="1" dirty="0">
                <a:solidFill>
                  <a:schemeClr val="bg1"/>
                </a:solidFill>
              </a:rPr>
              <a:t> 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&amp;Ocy;&amp;pcy;&amp;acy;&amp;scy;&amp;ncy;&amp;ycy;&amp;iecy; &amp;ucy;&amp;kcy;&amp;ucy;&amp;scy;&amp;ycy; &amp;ncy;&amp;acy;&amp;scy;&amp;iecy;&amp;kcy;&amp;ocy;&amp;mcy;&amp;ycy;&amp;khcy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857760"/>
            <a:ext cx="185738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&amp;Ucy;&amp;chcy;&amp;iecy;&amp;ncy;&amp;ycy;&amp;iecy; &amp;ncy;&amp;acy;&amp;mcy;&amp;iecy;&amp;rcy;&amp;iecy;&amp;ncy;&amp;ycy; &amp;pcy;&amp;ocy;&amp;dcy;&amp;scy;&amp;chcy;&amp;icy;&amp;tcy;&amp;acy;&amp;tcy;&amp;softcy; &amp;mcy;&amp;ucy;&amp;rcy;&amp;acy;&amp;vcy;&amp;softcy;&amp;iecy;&amp;vcy; &amp;ncy;&amp;iecy;&amp;ocy;&amp;bcy;&amp;hardcy;&amp;yacy;&amp;scy;&amp;ncy;&amp;icy;&amp;mcy;&amp;ycy;&amp;iecy; &amp;yacy;&amp;vcy;&amp;lcy;&amp;iecy;&amp;ncy;&amp;icy;&amp;yacy;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4857760"/>
            <a:ext cx="1928825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DataLife Engine &amp;Vcy;&amp;iecy;&amp;rcy;&amp;scy;&amp;icy;&amp;yacy; &amp;dcy;&amp;lcy;&amp;yacy; &amp;pcy;&amp;iecy;&amp;chcy;&amp;acy;&amp;tcy;&amp;icy; &amp;Tcy;&amp;acy;&amp;kcy;&amp;ocy;&amp;jcy; &amp;kcy;&amp;rcy;&amp;acy;&amp;scy;&amp;icy;&amp;vcy;&amp;ycy;&amp;jcy; &amp;icy; &amp;ucy;&amp;dcy;&amp;icy;&amp;vcy;&amp;icy;&amp;tcy;&amp;iecy;&amp;lcy;&amp;softcy;&amp;ncy;&amp;ycy;&amp;jcy; &amp;mcy;&amp;icy;&amp;rcy; &amp;ncy;&amp;acy;&amp;scy;&amp;iecy;&amp;kcy;&amp;ocy;&amp;mcy;&amp;ycy;&amp;khcy;. &amp;Fcy;&amp;ocy;&amp;tcy;&amp;ocy;&amp;gcy;&amp;rcy;&amp;acy;&amp;fcy; Bonali Giuseppe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4857760"/>
            <a:ext cx="185738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&amp;Fcy;&amp;lcy;&amp;ucy;&amp;dcy;&amp;icy;&amp;lcy;&amp;kcy;&amp;acy; - Page 181 - &amp;Bcy;&amp;ocy;&amp;lcy;&amp;tcy;&amp;acy;&amp;lcy;&amp;kcy;&amp;acy; - BiteFight.RU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298" y="4857760"/>
            <a:ext cx="2041519" cy="1440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642919"/>
            <a:ext cx="3543296" cy="1571635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bg1"/>
                </a:solidFill>
              </a:rPr>
              <a:t>5. Надо мной она кружит,</a:t>
            </a:r>
          </a:p>
          <a:p>
            <a:r>
              <a:rPr lang="ru-RU" sz="2000" dirty="0">
                <a:solidFill>
                  <a:schemeClr val="bg1"/>
                </a:solidFill>
              </a:rPr>
              <a:t>Надо мной она жужжит.</a:t>
            </a:r>
          </a:p>
          <a:p>
            <a:r>
              <a:rPr lang="ru-RU" sz="2000" dirty="0">
                <a:solidFill>
                  <a:schemeClr val="bg1"/>
                </a:solidFill>
              </a:rPr>
              <a:t>Ну и </a:t>
            </a:r>
            <a:r>
              <a:rPr lang="ru-RU" sz="2000" dirty="0" err="1">
                <a:solidFill>
                  <a:schemeClr val="bg1"/>
                </a:solidFill>
              </a:rPr>
              <a:t>приставуха</a:t>
            </a:r>
            <a:endParaRPr lang="ru-RU" sz="2000" dirty="0">
              <a:solidFill>
                <a:schemeClr val="bg1"/>
              </a:solidFill>
            </a:endParaRPr>
          </a:p>
          <a:p>
            <a:r>
              <a:rPr lang="ru-RU" sz="2000" dirty="0">
                <a:solidFill>
                  <a:schemeClr val="bg1"/>
                </a:solidFill>
              </a:rPr>
              <a:t>Эта цокотуха.</a:t>
            </a:r>
            <a:r>
              <a:rPr lang="en-US" sz="2000" dirty="0">
                <a:solidFill>
                  <a:schemeClr val="bg1"/>
                </a:solidFill>
              </a:rPr>
              <a:t> 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500306"/>
            <a:ext cx="4040188" cy="20717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>
                <a:solidFill>
                  <a:schemeClr val="bg1"/>
                </a:solidFill>
              </a:rPr>
              <a:t>7. Это что за сеточка</a:t>
            </a:r>
          </a:p>
          <a:p>
            <a:pPr>
              <a:buNone/>
            </a:pPr>
            <a:r>
              <a:rPr lang="ru-RU" sz="2000" b="1" dirty="0">
                <a:solidFill>
                  <a:schemeClr val="bg1"/>
                </a:solidFill>
              </a:rPr>
              <a:t>На зелёных веточках?</a:t>
            </a:r>
          </a:p>
          <a:p>
            <a:pPr>
              <a:buNone/>
            </a:pPr>
            <a:r>
              <a:rPr lang="ru-RU" sz="2000" b="1" dirty="0">
                <a:solidFill>
                  <a:schemeClr val="bg1"/>
                </a:solidFill>
              </a:rPr>
              <a:t>Кто без ниток и без рук</a:t>
            </a:r>
          </a:p>
          <a:p>
            <a:pPr>
              <a:buNone/>
            </a:pPr>
            <a:r>
              <a:rPr lang="ru-RU" sz="2000" b="1" dirty="0">
                <a:solidFill>
                  <a:schemeClr val="bg1"/>
                </a:solidFill>
              </a:rPr>
              <a:t>Сплёл ту сеточку?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785795"/>
            <a:ext cx="4041775" cy="142876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 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714620"/>
            <a:ext cx="4041775" cy="2143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>
                <a:solidFill>
                  <a:schemeClr val="bg1"/>
                </a:solidFill>
              </a:rPr>
              <a:t>8. Что за девчонка:</a:t>
            </a:r>
          </a:p>
          <a:p>
            <a:pPr>
              <a:buNone/>
            </a:pPr>
            <a:r>
              <a:rPr lang="ru-RU" sz="2000" b="1" dirty="0">
                <a:solidFill>
                  <a:schemeClr val="bg1"/>
                </a:solidFill>
              </a:rPr>
              <a:t>В поясе тонка,</a:t>
            </a:r>
          </a:p>
          <a:p>
            <a:pPr>
              <a:buNone/>
            </a:pPr>
            <a:r>
              <a:rPr lang="ru-RU" sz="2000" b="1" dirty="0">
                <a:solidFill>
                  <a:schemeClr val="bg1"/>
                </a:solidFill>
              </a:rPr>
              <a:t>Огромные очи.</a:t>
            </a:r>
          </a:p>
          <a:p>
            <a:pPr>
              <a:buNone/>
            </a:pPr>
            <a:r>
              <a:rPr lang="ru-RU" sz="2000" b="1" dirty="0">
                <a:solidFill>
                  <a:schemeClr val="bg1"/>
                </a:solidFill>
              </a:rPr>
              <a:t>Летит — стрекочет</a:t>
            </a:r>
          </a:p>
        </p:txBody>
      </p:sp>
      <p:pic>
        <p:nvPicPr>
          <p:cNvPr id="10" name="Рисунок 9" descr="&amp;ZHcy;&amp;icy;&amp;vcy;&amp;acy;&amp;yacy; &amp;pcy;&amp;rcy;&amp;icy;&amp;rcy;&amp;ocy;&amp;dcy;&amp;acy;: &amp;ncy;&amp;acy;&amp;scy;&amp;iecy;&amp;kcy;&amp;ocy;&amp;mcy;&amp;ycy;&amp;iecy; &amp;pcy;&amp;iecy;&amp;rcy;&amp;iecy;&amp;dcy; &amp;ocy;&amp;bcy;&amp;hardcy;&amp;iecy;&amp;kcy;&amp;tcy;&amp;icy;&amp;vcy;&amp;ocy;&amp;mcy;. &quot; &amp;Icy;&amp;ncy;&amp;fcy;&amp;ocy;&amp;rcy;&amp;mcy;&amp;acy;&amp;tscy;&amp;icy;&amp;ocy;&amp;ncy;&amp;ncy;&amp;ocy;-&amp;rcy;&amp;acy;&amp;zcy;&amp;vcy;&amp;lcy;&amp;iecy;&amp;kcy;&amp;acy;&amp;tcy;&amp;iecy;&amp;lcy;&amp;softcy;&amp;ncy;&amp;ycy;&amp;jcy; &amp;pcy;&amp;ocy;&amp;rcy;&amp;tcy;&amp;acy;&amp;lcy; Nyf-Ny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5072074"/>
            <a:ext cx="1928826" cy="1500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&amp;Scy;&amp;tcy;&amp;rcy;&amp;iecy;&amp;kcy;&amp;ocy;&amp;zcy;&amp;acy; - &amp;scy; &amp;ncy;&amp;acy;&amp;scy;&amp;iecy;&amp;kcy;&amp;ocy;&amp;mcy;&amp;ycy;&amp;mcy;&amp;icy; &amp;ocy;&amp;bcy;&amp;ocy;&amp;icy;, &amp;fcy;&amp;ocy;&amp;tcy;&amp;ocy;, &amp;kcy;&amp;acy;&amp;rcy;&amp;tcy;&amp;icy;&amp;ncy;&amp;kcy;&amp;icy;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072074"/>
            <a:ext cx="1857388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://i.onbesyirmibes.org/image/2011/07/12/15199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8860" y="5072074"/>
            <a:ext cx="2000264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&amp;Scy;&amp;tcy;&amp;ocy; &amp;fcy;&amp;ocy;&amp;tcy;&amp;ocy;&amp;gcy;&amp;rcy;&amp;acy;&amp;fcy;&amp;icy;&amp;jcy; &amp;ncy;&amp;acy;&amp;scy;&amp;iecy;&amp;kcy;&amp;ocy;&amp;mcy;&amp;ycy;&amp;khcy; www.krasfun.ru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5072074"/>
            <a:ext cx="207170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4286248" y="928670"/>
            <a:ext cx="457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6. Прополз мохнатый червячок,</a:t>
            </a:r>
          </a:p>
          <a:p>
            <a:r>
              <a:rPr lang="ru-RU" sz="2000" b="1" dirty="0">
                <a:solidFill>
                  <a:schemeClr val="bg1"/>
                </a:solidFill>
              </a:rPr>
              <a:t>И весь в дырочках листок</a:t>
            </a:r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Физкультминутка «Бабочки»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>
                <a:solidFill>
                  <a:schemeClr val="bg1"/>
                </a:solidFill>
              </a:rPr>
              <a:t>      Эники- беники- крас</a:t>
            </a:r>
            <a:br>
              <a:rPr lang="ru-RU">
                <a:solidFill>
                  <a:schemeClr val="bg1"/>
                </a:solidFill>
              </a:rPr>
            </a:br>
            <a:r>
              <a:rPr lang="ru-RU">
                <a:solidFill>
                  <a:schemeClr val="bg1"/>
                </a:solidFill>
              </a:rPr>
              <a:t>Стану бабочкой сейчас.</a:t>
            </a:r>
            <a:br>
              <a:rPr lang="ru-RU">
                <a:solidFill>
                  <a:schemeClr val="bg1"/>
                </a:solidFill>
              </a:rPr>
            </a:br>
            <a:r>
              <a:rPr lang="ru-RU">
                <a:solidFill>
                  <a:schemeClr val="bg1"/>
                </a:solidFill>
              </a:rPr>
              <a:t>Мы шагаем друг за другом</a:t>
            </a:r>
            <a:br>
              <a:rPr lang="ru-RU">
                <a:solidFill>
                  <a:schemeClr val="bg1"/>
                </a:solidFill>
              </a:rPr>
            </a:br>
            <a:r>
              <a:rPr lang="ru-RU">
                <a:solidFill>
                  <a:schemeClr val="bg1"/>
                </a:solidFill>
              </a:rPr>
              <a:t>Лесом и зеленым лугом.</a:t>
            </a:r>
            <a:br>
              <a:rPr lang="ru-RU"/>
            </a:br>
            <a:r>
              <a:rPr lang="ru-RU">
                <a:solidFill>
                  <a:schemeClr val="bg1"/>
                </a:solidFill>
              </a:rPr>
              <a:t>Раз, два, три, четыре, пять,</a:t>
            </a:r>
            <a:br>
              <a:rPr lang="ru-RU">
                <a:solidFill>
                  <a:schemeClr val="bg1"/>
                </a:solidFill>
              </a:rPr>
            </a:br>
            <a:r>
              <a:rPr lang="ru-RU">
                <a:solidFill>
                  <a:schemeClr val="bg1"/>
                </a:solidFill>
              </a:rPr>
              <a:t>Будем с бабочкой порхать.</a:t>
            </a:r>
            <a:br>
              <a:rPr lang="ru-RU">
                <a:solidFill>
                  <a:schemeClr val="bg1"/>
                </a:solidFill>
              </a:rPr>
            </a:br>
            <a:r>
              <a:rPr lang="ru-RU">
                <a:solidFill>
                  <a:schemeClr val="bg1"/>
                </a:solidFill>
              </a:rPr>
              <a:t>Крылья пестрые мелькают.</a:t>
            </a:r>
            <a:br>
              <a:rPr lang="ru-RU"/>
            </a:br>
            <a:r>
              <a:rPr lang="ru-RU">
                <a:solidFill>
                  <a:schemeClr val="bg1"/>
                </a:solidFill>
              </a:rPr>
              <a:t>Дети - бабочки летают.</a:t>
            </a:r>
            <a:br>
              <a:rPr lang="ru-RU">
                <a:solidFill>
                  <a:schemeClr val="bg1"/>
                </a:solidFill>
              </a:rPr>
            </a:br>
            <a:r>
              <a:rPr lang="ru-RU">
                <a:solidFill>
                  <a:schemeClr val="bg1"/>
                </a:solidFill>
              </a:rPr>
              <a:t>Соберемся мы в кружок,</a:t>
            </a:r>
            <a:br>
              <a:rPr lang="ru-RU">
                <a:solidFill>
                  <a:schemeClr val="bg1"/>
                </a:solidFill>
              </a:rPr>
            </a:br>
            <a:r>
              <a:rPr lang="ru-RU">
                <a:solidFill>
                  <a:schemeClr val="bg1"/>
                </a:solidFill>
              </a:rPr>
              <a:t>Вновь вернемся на лужок,</a:t>
            </a:r>
            <a:br>
              <a:rPr lang="ru-RU">
                <a:solidFill>
                  <a:schemeClr val="bg1"/>
                </a:solidFill>
              </a:rPr>
            </a:br>
            <a:r>
              <a:rPr lang="ru-RU">
                <a:solidFill>
                  <a:schemeClr val="bg1"/>
                </a:solidFill>
              </a:rPr>
              <a:t>Потанцуем, покружимся,</a:t>
            </a:r>
            <a:br>
              <a:rPr lang="ru-RU"/>
            </a:br>
            <a:r>
              <a:rPr lang="ru-RU">
                <a:solidFill>
                  <a:schemeClr val="bg1"/>
                </a:solidFill>
              </a:rPr>
              <a:t>На полянке приземлимся.</a:t>
            </a:r>
            <a:br>
              <a:rPr lang="ru-RU" dirty="0" err="1">
                <a:solidFill>
                  <a:schemeClr val="bg1"/>
                </a:solidFill>
              </a:rPr>
            </a:br>
            <a:r>
              <a:rPr lang="ru-RU" dirty="0" err="1">
                <a:solidFill>
                  <a:schemeClr val="bg1"/>
                </a:solidFill>
              </a:rPr>
              <a:t>Раз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два, т</a:t>
            </a:r>
            <a:r>
              <a:rPr lang="ru-RU" dirty="0">
                <a:solidFill>
                  <a:schemeClr val="bg1"/>
                </a:solidFill>
              </a:rPr>
              <a:t>ри</a:t>
            </a:r>
            <a:r>
              <a:rPr lang="ru-RU" dirty="0" err="1">
                <a:solidFill>
                  <a:schemeClr val="bg1"/>
                </a:solidFill>
              </a:rPr>
              <a:t>, че</a:t>
            </a:r>
            <a:r>
              <a:rPr lang="ru-RU" dirty="0">
                <a:solidFill>
                  <a:schemeClr val="bg1"/>
                </a:solidFill>
              </a:rPr>
              <a:t>тыре</a:t>
            </a:r>
            <a:r>
              <a:rPr lang="ru-RU">
                <a:solidFill>
                  <a:schemeClr val="bg1"/>
                </a:solidFill>
              </a:rPr>
              <a:t>, пять.</a:t>
            </a:r>
            <a:br>
              <a:rPr lang="ru-RU" dirty="0"/>
            </a:br>
            <a:r>
              <a:rPr lang="ru-RU" dirty="0">
                <a:solidFill>
                  <a:schemeClr val="bg1"/>
                </a:solidFill>
              </a:rPr>
              <a:t>Вновь детьми хотим мы стать</a:t>
            </a:r>
            <a:r>
              <a:rPr lang="ru-RU">
                <a:solidFill>
                  <a:schemeClr val="bg1"/>
                </a:solidFill>
              </a:rPr>
              <a:t>.</a:t>
            </a:r>
            <a:br>
              <a:rPr lang="ru-RU"/>
            </a:br>
            <a:endParaRPr lang="ru-RU"/>
          </a:p>
        </p:txBody>
      </p:sp>
      <p:pic>
        <p:nvPicPr>
          <p:cNvPr id="4" name="Рисунок 3" descr="&amp;Kcy;&amp;ocy;&amp;tcy;&amp;ocy;&amp;mcy;&amp;acy;&amp;tcy;&amp;rcy;&amp;icy;&amp;tscy;&amp;acy;: &amp;Lcy;&amp;ucy;&amp;chcy;&amp;shcy;&amp;icy;&amp;iecy; &amp;zcy;&amp;acy; &amp;vcy;&amp;scy;&amp;iocy; &amp;vcy;&amp;rcy;&amp;iecy;&amp;mcy;&amp;yacy;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00174"/>
            <a:ext cx="271464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http://ok.ya1.ru/uploads/posts/2009-05/1241605138_adaedalu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4643446"/>
            <a:ext cx="2357454" cy="202405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Божья коровка принесла на крылышках звуки: Ж   У   К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Какое слово получается?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Составим звуковую схему.</a:t>
            </a:r>
          </a:p>
        </p:txBody>
      </p:sp>
      <p:sp useBgFill="1"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857752" y="3428999"/>
            <a:ext cx="3571900" cy="1357323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7" name="Содержимое 6" descr="&amp;Mcy;&amp;ucy;&amp;lcy;&amp;softcy;&amp;tcy;&amp;icy;&amp;kcy;&amp;icy; &amp;vcy; &amp;rcy;&amp;iecy;&amp;acy;&amp;lcy;&amp;softcy;&amp;ncy;&amp;ocy;&amp;jcy; &amp;zhcy;&amp;icy;&amp;zcy;&amp;ncy;&amp;icy; (23 &amp;Fcy;&amp;ocy;&amp;tcy;&amp;ocy;) . - 10 June 2013 - Blog - Yral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857752" y="3429000"/>
            <a:ext cx="3571900" cy="1357322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7215206" y="4000504"/>
            <a:ext cx="428628" cy="42862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6286512" y="4000504"/>
            <a:ext cx="428628" cy="428628"/>
          </a:xfrm>
          <a:prstGeom prst="flowChartConnector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узел 10"/>
          <p:cNvSpPr/>
          <p:nvPr/>
        </p:nvSpPr>
        <p:spPr>
          <a:xfrm>
            <a:off x="5286380" y="4000504"/>
            <a:ext cx="428628" cy="42862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8544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1. Божья коровка спряталась где? (в траве)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2.  Божья коровка ползет по чему? (по стеблю)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3.  Божья коровка села на что? (на цветок)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4. Божья коровка перелетела с чего на что? (с цветка на цветок)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Содержимое 3" descr="&amp;Zcy;&amp;acy;&amp;gcy;&amp;rcy;&amp;ucy;&amp;zcy;&amp;kcy;&amp;acy; &amp;kcy;&amp;acy;&amp;rcy;&amp;tcy;&amp;icy;&amp;ncy;&amp;kcy;&amp;icy;: &amp;tcy;&amp;rcy;&amp;ocy;&amp;vcy;&amp;acy;, &amp;zcy;&amp;iecy;&amp;lcy;&amp;iecy;&amp;ncy;&amp;softcy;, &amp;ncy;&amp;acy;&amp;scy;&amp;iecy;&amp;kcy;&amp;ocy;&amp;mcy;&amp;ocy;&amp;iecy; / 130140 - bestforce.ru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714620"/>
            <a:ext cx="1857388" cy="1625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WAP.MMS.MTS.RU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2714620"/>
            <a:ext cx="214314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img-fotki.yandex.ru/get/4702/witch8419.26/0_a6373_6db3b081_XL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4643446"/>
            <a:ext cx="200026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&amp;Zcy;&amp;IEcy;&amp;Lcy;&amp;IOcy;&amp;Ncy;&amp;Ycy;&amp;Jcy;, &amp;Fcy;&amp;Ocy;&amp;Ncy;, &amp;Tcy;&amp;Rcy;&amp;Acy;&amp;Vcy;&amp;Acy;, &amp;Scy;&amp;Tcy;&amp;IEcy;&amp;Bcy;&amp;IEcy;&amp;Lcy;&amp;SOFTcy;, &amp;Ncy;&amp;Acy;&amp;Scy;&amp;IEcy;&amp;Kcy;&amp;Ocy;&amp;Mcy;&amp;Ocy;&amp;IEcy;, &amp;Bcy;&amp;Ocy;&amp;ZHcy;&amp;SOFTcy;&amp;YAcy; &amp;Kcy;&amp;Ocy;&amp;Rcy;&amp;Ocy;&amp;Vcy;&amp;Kcy;&amp;Acy;, &amp;Kcy;&amp;Acy;&amp;Pcy;&amp;Lcy;&amp;YAcy;, &amp;Lcy;&amp;Icy;&amp;Ncy;&amp;Zcy;&amp;Acy;, &amp;Ocy;&amp;Tcy;&amp;Rcy;&amp;Acy;&amp;ZHcy;&amp;IEcy;&amp;Ncy;&amp;Icy;&amp;IEcy;, &amp;Vcy;&amp;Ocy;&amp;Dcy;&amp;Acy;, &amp;Rcy;&amp;Ocy;&amp;Scy;&amp;Acy;, &amp;fcy;&amp;ocy;&amp;tcy;&amp;ocy;, &amp;ocy;&amp;bcy;&amp;ocy;&amp;icy;, &amp;kcy;&amp;acy;&amp;rcy;&amp;tcy;&amp;icy;&amp;ncy;&amp;kcy;&amp;acy; #383055 - www.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46" y="4714884"/>
            <a:ext cx="207170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58204" cy="798496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ПАЛЬЧИКОВАЯ  ГИМНАСТИКА  «МАЙСКИЙ  ЖУК»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5720" y="1857364"/>
            <a:ext cx="4143404" cy="4357718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Я веселый майский жук, </a:t>
            </a:r>
            <a:r>
              <a:rPr lang="en-US" sz="2400" dirty="0"/>
              <a:t>         </a:t>
            </a:r>
            <a:endParaRPr lang="ru-RU" sz="2400" dirty="0"/>
          </a:p>
          <a:p>
            <a:pPr algn="ctr"/>
            <a:r>
              <a:rPr lang="en-US" sz="2400" dirty="0"/>
              <a:t> </a:t>
            </a:r>
            <a:r>
              <a:rPr lang="en-US" sz="2400" dirty="0">
                <a:solidFill>
                  <a:schemeClr val="bg1"/>
                </a:solidFill>
              </a:rPr>
              <a:t> </a:t>
            </a:r>
            <a:r>
              <a:rPr lang="ru-RU" sz="2400" dirty="0">
                <a:solidFill>
                  <a:schemeClr val="bg1"/>
                </a:solidFill>
              </a:rPr>
              <a:t>(</a:t>
            </a:r>
            <a:r>
              <a:rPr lang="ru-RU" sz="2400" i="1" dirty="0">
                <a:solidFill>
                  <a:schemeClr val="bg1"/>
                </a:solidFill>
              </a:rPr>
              <a:t>Сжать кулачок)</a:t>
            </a:r>
            <a:r>
              <a:rPr lang="en-US" sz="2400" dirty="0">
                <a:solidFill>
                  <a:schemeClr val="bg1"/>
                </a:solidFill>
              </a:rPr>
              <a:t>                  </a:t>
            </a:r>
            <a:endParaRPr lang="ru-RU" sz="2400" dirty="0">
              <a:solidFill>
                <a:schemeClr val="bg1"/>
              </a:solidFill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Знаю все сады вокруг</a:t>
            </a:r>
            <a:r>
              <a:rPr lang="en-US" sz="2400" dirty="0">
                <a:solidFill>
                  <a:schemeClr val="bg1"/>
                </a:solidFill>
              </a:rPr>
              <a:t>    </a:t>
            </a:r>
            <a:r>
              <a:rPr lang="en-US" sz="2400" dirty="0"/>
              <a:t>           </a:t>
            </a:r>
            <a:endParaRPr lang="ru-RU" sz="2400" dirty="0"/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(</a:t>
            </a:r>
            <a:r>
              <a:rPr lang="en-US" sz="2400" dirty="0">
                <a:solidFill>
                  <a:schemeClr val="bg1"/>
                </a:solidFill>
              </a:rPr>
              <a:t> </a:t>
            </a:r>
            <a:r>
              <a:rPr lang="ru-RU" sz="2400" i="1" dirty="0">
                <a:solidFill>
                  <a:schemeClr val="bg1"/>
                </a:solidFill>
              </a:rPr>
              <a:t>мизинец и указательный палец развести в стороны – «усы») </a:t>
            </a:r>
            <a:r>
              <a:rPr lang="en-US" sz="2400" i="1" dirty="0">
                <a:solidFill>
                  <a:schemeClr val="bg1"/>
                </a:solidFill>
              </a:rPr>
              <a:t> </a:t>
            </a:r>
            <a:endParaRPr lang="ru-RU" sz="2400" dirty="0">
              <a:solidFill>
                <a:schemeClr val="bg1"/>
              </a:solidFill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Над лужайками кружу, </a:t>
            </a:r>
            <a:r>
              <a:rPr lang="en-US" sz="2400" dirty="0">
                <a:solidFill>
                  <a:schemeClr val="bg1"/>
                </a:solidFill>
              </a:rPr>
              <a:t>           </a:t>
            </a:r>
            <a:endParaRPr lang="ru-RU" sz="2400" dirty="0">
              <a:solidFill>
                <a:schemeClr val="bg1"/>
              </a:solidFill>
            </a:endParaRP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ru-RU" sz="2400" dirty="0">
                <a:solidFill>
                  <a:schemeClr val="bg1"/>
                </a:solidFill>
              </a:rPr>
              <a:t>(</a:t>
            </a:r>
            <a:r>
              <a:rPr lang="en-US" sz="2400" dirty="0">
                <a:solidFill>
                  <a:schemeClr val="bg1"/>
                </a:solidFill>
              </a:rPr>
              <a:t> </a:t>
            </a:r>
            <a:r>
              <a:rPr lang="ru-RU" sz="2400" i="1" dirty="0">
                <a:solidFill>
                  <a:schemeClr val="bg1"/>
                </a:solidFill>
              </a:rPr>
              <a:t>пошевелить усами).</a:t>
            </a:r>
            <a:endParaRPr lang="ru-RU" sz="2400" dirty="0">
              <a:solidFill>
                <a:schemeClr val="bg1"/>
              </a:solidFill>
            </a:endParaRP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А зовут меня </a:t>
            </a:r>
            <a:r>
              <a:rPr lang="ru-RU" sz="2400" dirty="0" err="1">
                <a:solidFill>
                  <a:schemeClr val="bg1"/>
                </a:solidFill>
              </a:rPr>
              <a:t>Жужу</a:t>
            </a:r>
            <a:r>
              <a:rPr lang="ru-RU" sz="2400" dirty="0">
                <a:solidFill>
                  <a:schemeClr val="bg1"/>
                </a:solidFill>
              </a:rPr>
              <a:t>!</a:t>
            </a:r>
          </a:p>
          <a:p>
            <a:endParaRPr lang="ru-RU" dirty="0"/>
          </a:p>
        </p:txBody>
      </p:sp>
      <p:pic>
        <p:nvPicPr>
          <p:cNvPr id="5" name="Содержимое 4" descr="&amp;Icy;&amp;gcy;&amp;rcy;&amp;acy; &quot;&amp;Fcy;&amp;ocy;&amp;tcy;&amp;ocy; &amp;ncy;&amp;acy; &amp;zcy;&amp;acy;&amp;kcy;&amp;acy;&amp;zcy;&quot;.&amp;CHcy;&amp;acy;&amp;scy;&amp;tcy;&amp;softcy; -2 :: &amp;Fcy;&amp;ocy;&amp;rcy;&amp;ucy;&amp;mcy; :: &amp;Pcy;&amp;ocy;&amp;rcy;&amp;tcy;&amp;acy;&amp;lcy; &amp;kcy;&amp;icy;&amp;iecy;&amp;vcy;&amp;scy;&amp;kcy;&amp;icy;&amp;khcy; &amp;mcy;&amp;acy;&amp;mcy;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285860"/>
            <a:ext cx="4357718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Вопросы к тексту «Насекомые»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>
                <a:solidFill>
                  <a:schemeClr val="bg1"/>
                </a:solidFill>
              </a:rPr>
              <a:t>- Почему насекомых так назвали?</a:t>
            </a:r>
          </a:p>
          <a:p>
            <a:pPr algn="ctr">
              <a:buNone/>
            </a:pPr>
            <a:r>
              <a:rPr lang="ru-RU" dirty="0">
                <a:solidFill>
                  <a:schemeClr val="bg1"/>
                </a:solidFill>
              </a:rPr>
              <a:t>- Что едят насекомые?</a:t>
            </a:r>
          </a:p>
          <a:p>
            <a:pPr algn="ctr">
              <a:buNone/>
            </a:pPr>
            <a:r>
              <a:rPr lang="ru-RU" dirty="0">
                <a:solidFill>
                  <a:schemeClr val="bg1"/>
                </a:solidFill>
              </a:rPr>
              <a:t> - Сколько они живут?</a:t>
            </a:r>
          </a:p>
          <a:p>
            <a:pPr algn="ctr">
              <a:buNone/>
            </a:pPr>
            <a:r>
              <a:rPr lang="ru-RU" dirty="0">
                <a:solidFill>
                  <a:schemeClr val="bg1"/>
                </a:solidFill>
              </a:rPr>
              <a:t>- Когда они появляются?</a:t>
            </a:r>
          </a:p>
          <a:p>
            <a:pPr algn="ctr">
              <a:buNone/>
            </a:pPr>
            <a:r>
              <a:rPr lang="ru-RU" dirty="0">
                <a:solidFill>
                  <a:schemeClr val="bg1"/>
                </a:solidFill>
              </a:rPr>
              <a:t>- Кто поедает насекомых?</a:t>
            </a:r>
          </a:p>
          <a:p>
            <a:pPr algn="ctr">
              <a:buNone/>
            </a:pPr>
            <a:r>
              <a:rPr lang="ru-RU" dirty="0">
                <a:solidFill>
                  <a:schemeClr val="bg1"/>
                </a:solidFill>
              </a:rPr>
              <a:t>- Какую пользу приносят насекомые?</a:t>
            </a:r>
          </a:p>
          <a:p>
            <a:pPr algn="ctr">
              <a:buNone/>
            </a:pPr>
            <a:r>
              <a:rPr lang="ru-RU" dirty="0">
                <a:solidFill>
                  <a:schemeClr val="bg1"/>
                </a:solidFill>
              </a:rPr>
              <a:t>- Какой от насекомых бывает вред?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702</TotalTime>
  <Words>244</Words>
  <Application>Microsoft Office PowerPoint</Application>
  <PresentationFormat>Экран (4:3)</PresentationFormat>
  <Paragraphs>52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НАСЕКОМЫЕ</vt:lpstr>
      <vt:lpstr>Рассмотрите картинку. Кто на ней изображен? Из какой сказки они пришли?</vt:lpstr>
      <vt:lpstr> Подберите правильную картинку  к  загадке</vt:lpstr>
      <vt:lpstr>Презентация PowerPoint</vt:lpstr>
      <vt:lpstr>Физкультминутка «Бабочки»</vt:lpstr>
      <vt:lpstr>Божья коровка принесла на крылышках звуки: Ж   У   К</vt:lpstr>
      <vt:lpstr>1. Божья коровка спряталась где? (в траве) 2.  Божья коровка ползет по чему? (по стеблю) 3.  Божья коровка села на что? (на цветок) 4. Божья коровка перелетела с чего на что? (с цветка на цветок) </vt:lpstr>
      <vt:lpstr>ПАЛЬЧИКОВАЯ  ГИМНАСТИКА  «МАЙСКИЙ  ЖУК»</vt:lpstr>
      <vt:lpstr>Вопросы к тексту «Насекомые»</vt:lpstr>
      <vt:lpstr>МОЛОДЦЫ!!!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Asus</cp:lastModifiedBy>
  <cp:revision>80</cp:revision>
  <dcterms:created xsi:type="dcterms:W3CDTF">2013-10-18T07:09:58Z</dcterms:created>
  <dcterms:modified xsi:type="dcterms:W3CDTF">2020-05-05T09:00:08Z</dcterms:modified>
</cp:coreProperties>
</file>