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notesSlides/notesSlide9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_rels/notesSlide9.xml.rels" ContentType="application/vnd.openxmlformats-package.relationships+xml"/>
  <Override PartName="/ppt/notesSlides/_rels/notesSlide1.xml.rels" ContentType="application/vnd.openxmlformats-package.relationships+xml"/>
  <Override PartName="/ppt/notesSlides/_rels/notesSlide2.xml.rels" ContentType="application/vnd.openxmlformats-package.relationships+xml"/>
  <Override PartName="/ppt/notesSlides/_rels/notesSlide3.xml.rels" ContentType="application/vnd.openxmlformats-package.relationships+xml"/>
  <Override PartName="/ppt/notesSlides/_rels/notesSlide4.xml.rels" ContentType="application/vnd.openxmlformats-package.relationships+xml"/>
  <Override PartName="/ppt/notesSlides/_rels/notesSlide5.xml.rels" ContentType="application/vnd.openxmlformats-package.relationships+xml"/>
  <Override PartName="/ppt/notesSlides/_rels/notesSlide6.xml.rels" ContentType="application/vnd.openxmlformats-package.relationships+xml"/>
  <Override PartName="/ppt/notesSlides/_rels/notesSlide7.xml.rels" ContentType="application/vnd.openxmlformats-package.relationships+xml"/>
  <Override PartName="/ppt/notesSlides/_rels/notesSlide8.xml.rels" ContentType="application/vnd.openxmlformats-package.relationships+xml"/>
  <Override PartName="/ppt/notesSlides/_rels/notesSlide10.xml.rels" ContentType="application/vnd.openxmlformats-package.relationships+xml"/>
  <Override PartName="/ppt/notesSlides/_rels/notesSlide11.xml.rels" ContentType="application/vnd.openxmlformats-package.relationships+xml"/>
  <Override PartName="/ppt/notesSlides/_rels/notesSlide12.xml.rels" ContentType="application/vnd.openxmlformats-package.relationships+xml"/>
  <Override PartName="/ppt/notesSlides/_rels/notesSlide13.xml.rels" ContentType="application/vnd.openxmlformats-package.relationships+xml"/>
  <Override PartName="/ppt/notesSlides/_rels/notesSlide14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media/image9.png" ContentType="image/png"/>
  <Override PartName="/ppt/media/image1.png" ContentType="image/png"/>
  <Override PartName="/ppt/media/image2.png" ContentType="image/png"/>
  <Override PartName="/ppt/media/image4.jpeg" ContentType="image/jpeg"/>
  <Override PartName="/ppt/media/image5.png" ContentType="image/png"/>
  <Override PartName="/ppt/media/image3.jpeg" ContentType="image/jpeg"/>
  <Override PartName="/ppt/media/image6.png" ContentType="image/png"/>
  <Override PartName="/ppt/media/image7.png" ContentType="image/png"/>
  <Override PartName="/ppt/media/image8.png" ContentType="image/png"/>
  <Override PartName="/ppt/media/image29.jpeg" ContentType="image/jpe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jpeg" ContentType="image/jpeg"/>
  <Override PartName="/ppt/media/image22.jpeg" ContentType="image/jpe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png" ContentType="image/png"/>
  <Override PartName="/ppt/media/image28.png" ContentType="image/pn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XO Oriel"/>
              </a:rPr>
              <a:t>Для правки формата примечаний щёлкните мышью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nos"/>
              </a:rPr>
              <a:t>&lt;заголовок&gt;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nos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FD6A19A4-6EE9-452A-8FF7-C953F1FFA71A}" type="slidenum"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nos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
</Relationships>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
</Relationships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_rels/notesSlide12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
</Relationships>
</file>

<file path=ppt/notesSlides/_rels/notesSlide13.xml.rels><?xml version="1.0" encoding="UTF-8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
</Relationships>
</file>

<file path=ppt/notesSlides/_rels/notesSlide14.xml.rels><?xml version="1.0" encoding="UTF-8"?>
<Relationships xmlns="http://schemas.openxmlformats.org/package/2006/relationships"><Relationship Id="rId1" Type="http://schemas.openxmlformats.org/officeDocument/2006/relationships/slide" Target="../slides/slide14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35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ED0872E0-4D08-49C0-8604-57B875920DA1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37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6D7FF206-8C8D-485C-9BD8-40BCDEF6D876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39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4117B597-EFD6-4C6B-9E2A-5FFB04754683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41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722E6E0C-AF4B-4C67-BC7A-A4030984350B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43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E9E1DC0B-8211-485E-894A-F85B4DDC90C6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45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1ED94E7F-F242-4AED-92E9-47ADBF5E852A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47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0E48C6C4-E9CA-4C38-99C9-88567FCD58A8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49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70608382-B1EA-4A42-91B6-14F242210CCC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51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91B2DA5A-BCF3-4245-BF25-3B8F9AAB9DBA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53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1164690F-EDDA-4507-A77B-437829A0326E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55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427A86D7-BD7C-4043-AED7-33799D3E0C51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57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CD8C8300-65DB-460C-8B6A-99824EA1DE33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59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0233E487-4E5C-466A-BBDB-4E7909DE9C15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61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828C4D6C-AB98-42FA-A8C7-FE525F26ECA5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37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8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b="0" lang="ru-RU" sz="1200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12.5.20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1B65E19E-1B4A-49BD-B070-A1775AC5380F}" type="slidenum">
              <a:rPr b="0" lang="ru-RU" sz="1200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Для правки текста заголовка щёлкните мышью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hyperlink" Target="https://infodoo.ru/" TargetMode="External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hyperlink" Target="https://infodoo.ru/" TargetMode="External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image" Target="../media/image14.png"/><Relationship Id="rId10" Type="http://schemas.openxmlformats.org/officeDocument/2006/relationships/hyperlink" Target="https://infodoo.ru/" TargetMode="External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hyperlink" Target="https://infodoo.ru/" TargetMode="External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hyperlink" Target="https://infodoo.ru/" TargetMode="External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hyperlink" Target="https://infodoo.ru/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hyperlink" Target="https://infodoo.ru/" TargetMode="External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hyperlink" Target="https://infodoo.ru/" TargetMode="External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7" Type="http://schemas.openxmlformats.org/officeDocument/2006/relationships/hyperlink" Target="https://infodoo.ru/" TargetMode="External"/><Relationship Id="rId8" Type="http://schemas.openxmlformats.org/officeDocument/2006/relationships/slideLayout" Target="../slideLayouts/slideLayout1.xml"/><Relationship Id="rId9" Type="http://schemas.openxmlformats.org/officeDocument/2006/relationships/notesSlide" Target="../notesSlides/notesSlide1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hyperlink" Target="https://infodoo.ru/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hyperlink" Target="https://infodoo.ru/" TargetMode="External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30.jpeg"/><Relationship Id="rId2" Type="http://schemas.openxmlformats.org/officeDocument/2006/relationships/hyperlink" Target="https://infodoo.ru/" TargetMode="External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31.jpeg"/><Relationship Id="rId2" Type="http://schemas.openxmlformats.org/officeDocument/2006/relationships/hyperlink" Target="https://infodoo.ru/" TargetMode="External"/><Relationship Id="rId3" Type="http://schemas.openxmlformats.org/officeDocument/2006/relationships/image" Target="../media/image32.jpeg"/><Relationship Id="rId4" Type="http://schemas.openxmlformats.org/officeDocument/2006/relationships/image" Target="../media/image33.jpe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1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5" name="CustomShape 2"/>
          <p:cNvSpPr/>
          <p:nvPr/>
        </p:nvSpPr>
        <p:spPr>
          <a:xfrm>
            <a:off x="1296000" y="576000"/>
            <a:ext cx="6840360" cy="191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z="6000" spc="-1" strike="noStrike">
                <a:solidFill>
                  <a:srgbClr val="bfd3f8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ТАКИЕ РАЗНЫЕ ПТИЦЫ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46" name="CustomShape 3"/>
          <p:cNvSpPr/>
          <p:nvPr/>
        </p:nvSpPr>
        <p:spPr>
          <a:xfrm>
            <a:off x="827640" y="6237360"/>
            <a:ext cx="741636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Презентация для детей младшего дошкольного возраста</a:t>
            </a:r>
            <a:r>
              <a:rPr b="0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47" name="Picture 2" descr=""/>
          <p:cNvPicPr/>
          <p:nvPr/>
        </p:nvPicPr>
        <p:blipFill>
          <a:blip r:embed="rId1"/>
          <a:stretch/>
        </p:blipFill>
        <p:spPr>
          <a:xfrm>
            <a:off x="2195640" y="2637000"/>
            <a:ext cx="4896360" cy="32893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9" name="CustomShape 2"/>
          <p:cNvSpPr/>
          <p:nvPr/>
        </p:nvSpPr>
        <p:spPr>
          <a:xfrm>
            <a:off x="755640" y="332640"/>
            <a:ext cx="7704360" cy="1553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Весна - время года, когда вся природа просыпается ото сна, оживают растения и начинается птичий переполох. Тут и там все птицы усердно работают, щебечут, скачут. Как приятно на них смотреть!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50" name="CustomShape 3"/>
          <p:cNvSpPr/>
          <p:nvPr/>
        </p:nvSpPr>
        <p:spPr>
          <a:xfrm>
            <a:off x="467640" y="5805360"/>
            <a:ext cx="835272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Давай узнаем о птицах больше. Все они друг на друга похожи и тем самым отличаются от животных и рыб.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51" name="Picture 2" descr=""/>
          <p:cNvPicPr/>
          <p:nvPr/>
        </p:nvPicPr>
        <p:blipFill>
          <a:blip r:embed="rId1"/>
          <a:stretch/>
        </p:blipFill>
        <p:spPr>
          <a:xfrm>
            <a:off x="2339640" y="2061000"/>
            <a:ext cx="5112360" cy="3408120"/>
          </a:xfrm>
          <a:prstGeom prst="rect">
            <a:avLst/>
          </a:prstGeom>
          <a:ln>
            <a:noFill/>
          </a:ln>
        </p:spPr>
      </p:pic>
      <p:sp>
        <p:nvSpPr>
          <p:cNvPr id="52" name="CustomShape 4"/>
          <p:cNvSpPr/>
          <p:nvPr/>
        </p:nvSpPr>
        <p:spPr>
          <a:xfrm>
            <a:off x="8244360" y="6423120"/>
            <a:ext cx="755280" cy="24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2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54" name="Picture 2" descr=""/>
          <p:cNvPicPr/>
          <p:nvPr/>
        </p:nvPicPr>
        <p:blipFill>
          <a:blip r:embed="rId1"/>
          <a:stretch/>
        </p:blipFill>
        <p:spPr>
          <a:xfrm>
            <a:off x="1547640" y="1340640"/>
            <a:ext cx="5328360" cy="4214520"/>
          </a:xfrm>
          <a:prstGeom prst="rect">
            <a:avLst/>
          </a:prstGeom>
          <a:ln>
            <a:noFill/>
          </a:ln>
        </p:spPr>
      </p:pic>
      <p:sp>
        <p:nvSpPr>
          <p:cNvPr id="55" name="CustomShape 2"/>
          <p:cNvSpPr/>
          <p:nvPr/>
        </p:nvSpPr>
        <p:spPr>
          <a:xfrm>
            <a:off x="6732360" y="1700640"/>
            <a:ext cx="71964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round/>
            <a:tailEnd len="med" type="arrow" w="med"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6" name="CustomShape 3"/>
          <p:cNvSpPr/>
          <p:nvPr/>
        </p:nvSpPr>
        <p:spPr>
          <a:xfrm>
            <a:off x="6444360" y="3645000"/>
            <a:ext cx="71964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round/>
            <a:tailEnd len="med" type="arrow" w="med"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7" name="CustomShape 4"/>
          <p:cNvSpPr/>
          <p:nvPr/>
        </p:nvSpPr>
        <p:spPr>
          <a:xfrm>
            <a:off x="5724000" y="5085360"/>
            <a:ext cx="71964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round/>
            <a:tailEnd len="med" type="arrow" w="med"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8" name="CustomShape 5"/>
          <p:cNvSpPr/>
          <p:nvPr/>
        </p:nvSpPr>
        <p:spPr>
          <a:xfrm flipH="1">
            <a:off x="3995280" y="1845000"/>
            <a:ext cx="143964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round/>
            <a:tailEnd len="med" type="arrow" w="med"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9" name="CustomShape 6"/>
          <p:cNvSpPr/>
          <p:nvPr/>
        </p:nvSpPr>
        <p:spPr>
          <a:xfrm flipH="1">
            <a:off x="3131280" y="3501000"/>
            <a:ext cx="143964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round/>
            <a:tailEnd len="med" type="arrow" w="med"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0" name="CustomShape 7"/>
          <p:cNvSpPr/>
          <p:nvPr/>
        </p:nvSpPr>
        <p:spPr>
          <a:xfrm>
            <a:off x="7524360" y="1484640"/>
            <a:ext cx="1295640" cy="431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КЛЮВ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61" name="CustomShape 8"/>
          <p:cNvSpPr/>
          <p:nvPr/>
        </p:nvSpPr>
        <p:spPr>
          <a:xfrm>
            <a:off x="7236360" y="3357000"/>
            <a:ext cx="1656000" cy="647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ТУЛОВИЩЕ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62" name="CustomShape 9"/>
          <p:cNvSpPr/>
          <p:nvPr/>
        </p:nvSpPr>
        <p:spPr>
          <a:xfrm>
            <a:off x="6516360" y="4797000"/>
            <a:ext cx="2232000" cy="575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ЛАПКИ С КОГОТКАМИ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63" name="CustomShape 10"/>
          <p:cNvSpPr/>
          <p:nvPr/>
        </p:nvSpPr>
        <p:spPr>
          <a:xfrm>
            <a:off x="1763640" y="1484640"/>
            <a:ext cx="2088000" cy="575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ГОЛОВА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64" name="CustomShape 11"/>
          <p:cNvSpPr/>
          <p:nvPr/>
        </p:nvSpPr>
        <p:spPr>
          <a:xfrm>
            <a:off x="1115640" y="3141000"/>
            <a:ext cx="1872000" cy="719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КРЫЛЬЯ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65" name="CustomShape 12"/>
          <p:cNvSpPr/>
          <p:nvPr/>
        </p:nvSpPr>
        <p:spPr>
          <a:xfrm>
            <a:off x="2195640" y="5229360"/>
            <a:ext cx="359640" cy="215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round/>
            <a:tailEnd len="med" type="arrow" w="med"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6" name="CustomShape 13"/>
          <p:cNvSpPr/>
          <p:nvPr/>
        </p:nvSpPr>
        <p:spPr>
          <a:xfrm>
            <a:off x="2627640" y="5301360"/>
            <a:ext cx="1223640" cy="503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ХВОСТ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67" name="CustomShape 14"/>
          <p:cNvSpPr/>
          <p:nvPr/>
        </p:nvSpPr>
        <p:spPr>
          <a:xfrm>
            <a:off x="395640" y="476640"/>
            <a:ext cx="8352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ЧЕМ ЖЕ ПОХОЖИ ВСЕ ПТИЧКИ МЕЖДУ СОБОЙ?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68" name="CustomShape 15"/>
          <p:cNvSpPr/>
          <p:nvPr/>
        </p:nvSpPr>
        <p:spPr>
          <a:xfrm>
            <a:off x="611640" y="6021360"/>
            <a:ext cx="8208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ТЕЛО ПТИЦ ПОКРЫТО ПЕРЬЯМИ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69" name="CustomShape 16"/>
          <p:cNvSpPr/>
          <p:nvPr/>
        </p:nvSpPr>
        <p:spPr>
          <a:xfrm>
            <a:off x="8244360" y="6423120"/>
            <a:ext cx="755280" cy="24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2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71" name="Picture 4" descr=""/>
          <p:cNvPicPr/>
          <p:nvPr/>
        </p:nvPicPr>
        <p:blipFill>
          <a:blip r:embed="rId1"/>
          <a:stretch/>
        </p:blipFill>
        <p:spPr>
          <a:xfrm>
            <a:off x="683640" y="764640"/>
            <a:ext cx="1205280" cy="2232000"/>
          </a:xfrm>
          <a:prstGeom prst="rect">
            <a:avLst/>
          </a:prstGeom>
          <a:ln>
            <a:noFill/>
          </a:ln>
        </p:spPr>
      </p:pic>
      <p:pic>
        <p:nvPicPr>
          <p:cNvPr id="72" name="Picture 4" descr=""/>
          <p:cNvPicPr/>
          <p:nvPr/>
        </p:nvPicPr>
        <p:blipFill>
          <a:blip r:embed="rId2"/>
          <a:stretch/>
        </p:blipFill>
        <p:spPr>
          <a:xfrm rot="7134600">
            <a:off x="7483320" y="4906800"/>
            <a:ext cx="837360" cy="1550880"/>
          </a:xfrm>
          <a:prstGeom prst="rect">
            <a:avLst/>
          </a:prstGeom>
          <a:ln>
            <a:noFill/>
          </a:ln>
        </p:spPr>
      </p:pic>
      <p:pic>
        <p:nvPicPr>
          <p:cNvPr id="73" name="Picture 6" descr=""/>
          <p:cNvPicPr/>
          <p:nvPr/>
        </p:nvPicPr>
        <p:blipFill>
          <a:blip r:embed="rId3"/>
          <a:stretch/>
        </p:blipFill>
        <p:spPr>
          <a:xfrm rot="3905400">
            <a:off x="3946320" y="1998360"/>
            <a:ext cx="1604520" cy="2978280"/>
          </a:xfrm>
          <a:prstGeom prst="rect">
            <a:avLst/>
          </a:prstGeom>
          <a:ln>
            <a:noFill/>
          </a:ln>
        </p:spPr>
      </p:pic>
      <p:pic>
        <p:nvPicPr>
          <p:cNvPr id="74" name="Picture 6" descr=""/>
          <p:cNvPicPr/>
          <p:nvPr/>
        </p:nvPicPr>
        <p:blipFill>
          <a:blip r:embed="rId4"/>
          <a:stretch/>
        </p:blipFill>
        <p:spPr>
          <a:xfrm rot="3905400">
            <a:off x="1245960" y="4628520"/>
            <a:ext cx="1148040" cy="2131200"/>
          </a:xfrm>
          <a:prstGeom prst="rect">
            <a:avLst/>
          </a:prstGeom>
          <a:ln>
            <a:noFill/>
          </a:ln>
        </p:spPr>
      </p:pic>
      <p:pic>
        <p:nvPicPr>
          <p:cNvPr id="75" name="Picture 10" descr=""/>
          <p:cNvPicPr/>
          <p:nvPr/>
        </p:nvPicPr>
        <p:blipFill>
          <a:blip r:embed="rId5"/>
          <a:stretch/>
        </p:blipFill>
        <p:spPr>
          <a:xfrm>
            <a:off x="7380360" y="908640"/>
            <a:ext cx="893880" cy="1583640"/>
          </a:xfrm>
          <a:prstGeom prst="rect">
            <a:avLst/>
          </a:prstGeom>
          <a:ln>
            <a:noFill/>
          </a:ln>
        </p:spPr>
      </p:pic>
      <p:pic>
        <p:nvPicPr>
          <p:cNvPr id="76" name="Picture 10" descr=""/>
          <p:cNvPicPr/>
          <p:nvPr/>
        </p:nvPicPr>
        <p:blipFill>
          <a:blip r:embed="rId6"/>
          <a:stretch/>
        </p:blipFill>
        <p:spPr>
          <a:xfrm rot="10228200">
            <a:off x="3779640" y="4509360"/>
            <a:ext cx="893880" cy="1583640"/>
          </a:xfrm>
          <a:prstGeom prst="rect">
            <a:avLst/>
          </a:prstGeom>
          <a:ln>
            <a:noFill/>
          </a:ln>
        </p:spPr>
      </p:pic>
      <p:pic>
        <p:nvPicPr>
          <p:cNvPr id="77" name="Picture 12" descr=""/>
          <p:cNvPicPr/>
          <p:nvPr/>
        </p:nvPicPr>
        <p:blipFill>
          <a:blip r:embed="rId7"/>
          <a:stretch/>
        </p:blipFill>
        <p:spPr>
          <a:xfrm>
            <a:off x="1835640" y="1989000"/>
            <a:ext cx="1378440" cy="2592000"/>
          </a:xfrm>
          <a:prstGeom prst="rect">
            <a:avLst/>
          </a:prstGeom>
          <a:ln>
            <a:noFill/>
          </a:ln>
        </p:spPr>
      </p:pic>
      <p:pic>
        <p:nvPicPr>
          <p:cNvPr id="78" name="Picture 12" descr=""/>
          <p:cNvPicPr/>
          <p:nvPr/>
        </p:nvPicPr>
        <p:blipFill>
          <a:blip r:embed="rId8"/>
          <a:stretch/>
        </p:blipFill>
        <p:spPr>
          <a:xfrm rot="17281200">
            <a:off x="4808880" y="670680"/>
            <a:ext cx="956880" cy="1799280"/>
          </a:xfrm>
          <a:prstGeom prst="rect">
            <a:avLst/>
          </a:prstGeom>
          <a:ln>
            <a:noFill/>
          </a:ln>
        </p:spPr>
      </p:pic>
      <p:pic>
        <p:nvPicPr>
          <p:cNvPr id="79" name="Picture 14" descr=""/>
          <p:cNvPicPr/>
          <p:nvPr/>
        </p:nvPicPr>
        <p:blipFill>
          <a:blip r:embed="rId9"/>
          <a:stretch/>
        </p:blipFill>
        <p:spPr>
          <a:xfrm>
            <a:off x="6372360" y="2493000"/>
            <a:ext cx="1169280" cy="3384000"/>
          </a:xfrm>
          <a:prstGeom prst="rect">
            <a:avLst/>
          </a:prstGeom>
          <a:ln>
            <a:noFill/>
          </a:ln>
        </p:spPr>
      </p:pic>
      <p:sp>
        <p:nvSpPr>
          <p:cNvPr id="80" name="CustomShape 2"/>
          <p:cNvSpPr/>
          <p:nvPr/>
        </p:nvSpPr>
        <p:spPr>
          <a:xfrm>
            <a:off x="1691640" y="476640"/>
            <a:ext cx="576036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КАКОМУ ПЁРЫШКУ НЕ ХВАТАЕТ ПАРЫ?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81" name="CustomShape 3"/>
          <p:cNvSpPr/>
          <p:nvPr/>
        </p:nvSpPr>
        <p:spPr>
          <a:xfrm>
            <a:off x="8244360" y="6423120"/>
            <a:ext cx="755280" cy="24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10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  <p:timing>
    <p:tnLst>
      <p:par>
        <p:cTn id="7" dur="indefinite" restart="never" nodeType="tmRoot">
          <p:childTnLst>
            <p:seq>
              <p:cTn id="8" restart="whenNotActive" nodeType="interactiveSeq" fill="hold">
                <p:childTnLst>
                  <p:par>
                    <p:cTn id="9" fill="hold">
                      <p:stCondLst/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nodeType="clickEffect" fill="hold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filter="checkerboard(across)" transition="in">
                                      <p:cBhvr additive="repl">
                                        <p:cTn id="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3" name="CustomShape 2"/>
          <p:cNvSpPr/>
          <p:nvPr/>
        </p:nvSpPr>
        <p:spPr>
          <a:xfrm>
            <a:off x="755640" y="332640"/>
            <a:ext cx="7704360" cy="1553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Есть птицы, которые живут рядом с нами круглый год и холодной зимой радуют нас своим опереньем. Эти птицы – зимующие. Ты наверняка видел синичку, ворону и голубя.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84" name="Picture 4" descr=""/>
          <p:cNvPicPr/>
          <p:nvPr/>
        </p:nvPicPr>
        <p:blipFill>
          <a:blip r:embed="rId1"/>
          <a:stretch/>
        </p:blipFill>
        <p:spPr>
          <a:xfrm>
            <a:off x="0" y="2853000"/>
            <a:ext cx="3563640" cy="3849840"/>
          </a:xfrm>
          <a:prstGeom prst="rect">
            <a:avLst/>
          </a:prstGeom>
          <a:ln>
            <a:noFill/>
          </a:ln>
        </p:spPr>
      </p:pic>
      <p:pic>
        <p:nvPicPr>
          <p:cNvPr id="85" name="Picture 6" descr=""/>
          <p:cNvPicPr/>
          <p:nvPr/>
        </p:nvPicPr>
        <p:blipFill>
          <a:blip r:embed="rId2"/>
          <a:stretch/>
        </p:blipFill>
        <p:spPr>
          <a:xfrm>
            <a:off x="3708000" y="2493000"/>
            <a:ext cx="1450440" cy="1944000"/>
          </a:xfrm>
          <a:prstGeom prst="rect">
            <a:avLst/>
          </a:prstGeom>
          <a:ln>
            <a:noFill/>
          </a:ln>
        </p:spPr>
      </p:pic>
      <p:pic>
        <p:nvPicPr>
          <p:cNvPr id="86" name="Picture 8" descr=""/>
          <p:cNvPicPr/>
          <p:nvPr/>
        </p:nvPicPr>
        <p:blipFill>
          <a:blip r:embed="rId3"/>
          <a:stretch/>
        </p:blipFill>
        <p:spPr>
          <a:xfrm>
            <a:off x="5364000" y="3501000"/>
            <a:ext cx="3240000" cy="2937600"/>
          </a:xfrm>
          <a:prstGeom prst="rect">
            <a:avLst/>
          </a:prstGeom>
          <a:ln>
            <a:noFill/>
          </a:ln>
        </p:spPr>
      </p:pic>
      <p:sp>
        <p:nvSpPr>
          <p:cNvPr id="87" name="CustomShape 3"/>
          <p:cNvSpPr/>
          <p:nvPr/>
        </p:nvSpPr>
        <p:spPr>
          <a:xfrm>
            <a:off x="8244360" y="6423120"/>
            <a:ext cx="755280" cy="24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4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9" name="CustomShape 2"/>
          <p:cNvSpPr/>
          <p:nvPr/>
        </p:nvSpPr>
        <p:spPr>
          <a:xfrm>
            <a:off x="467640" y="404640"/>
            <a:ext cx="8064360" cy="1553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А есть птицы, которые улетаю зимой в тёплые страны, а с приходом весны возвращаются обратно. Это перелётные птицы, которые поют нам прекрасные песни. К ним относятся ласточки, лебеди, скворцы.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90" name="Picture 2" descr=""/>
          <p:cNvPicPr/>
          <p:nvPr/>
        </p:nvPicPr>
        <p:blipFill>
          <a:blip r:embed="rId1"/>
          <a:stretch/>
        </p:blipFill>
        <p:spPr>
          <a:xfrm rot="21063000">
            <a:off x="323640" y="4005000"/>
            <a:ext cx="2952000" cy="2532600"/>
          </a:xfrm>
          <a:prstGeom prst="rect">
            <a:avLst/>
          </a:prstGeom>
          <a:ln>
            <a:noFill/>
          </a:ln>
        </p:spPr>
      </p:pic>
      <p:pic>
        <p:nvPicPr>
          <p:cNvPr id="91" name="Picture 6" descr=""/>
          <p:cNvPicPr/>
          <p:nvPr/>
        </p:nvPicPr>
        <p:blipFill>
          <a:blip r:embed="rId2"/>
          <a:stretch/>
        </p:blipFill>
        <p:spPr>
          <a:xfrm>
            <a:off x="5004000" y="4293000"/>
            <a:ext cx="3620160" cy="2448000"/>
          </a:xfrm>
          <a:prstGeom prst="rect">
            <a:avLst/>
          </a:prstGeom>
          <a:ln>
            <a:noFill/>
          </a:ln>
        </p:spPr>
      </p:pic>
      <p:pic>
        <p:nvPicPr>
          <p:cNvPr id="92" name="Picture 7" descr=""/>
          <p:cNvPicPr/>
          <p:nvPr/>
        </p:nvPicPr>
        <p:blipFill>
          <a:blip r:embed="rId3"/>
          <a:srcRect l="0" t="0" r="3920" b="1638"/>
          <a:stretch/>
        </p:blipFill>
        <p:spPr>
          <a:xfrm>
            <a:off x="3132000" y="1628640"/>
            <a:ext cx="3024000" cy="3096000"/>
          </a:xfrm>
          <a:prstGeom prst="rect">
            <a:avLst/>
          </a:prstGeom>
          <a:ln>
            <a:noFill/>
          </a:ln>
        </p:spPr>
      </p:pic>
      <p:sp>
        <p:nvSpPr>
          <p:cNvPr id="93" name="CustomShape 3"/>
          <p:cNvSpPr/>
          <p:nvPr/>
        </p:nvSpPr>
        <p:spPr>
          <a:xfrm>
            <a:off x="8244360" y="6423120"/>
            <a:ext cx="755280" cy="24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4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5" name="CustomShape 2"/>
          <p:cNvSpPr/>
          <p:nvPr/>
        </p:nvSpPr>
        <p:spPr>
          <a:xfrm>
            <a:off x="611640" y="188640"/>
            <a:ext cx="8136720" cy="6307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984807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Давай поиграем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2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С наступлением весны,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2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Птицы прилетают.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i="1" lang="ru-RU" sz="2000" spc="-1" strike="noStrike">
                <a:solidFill>
                  <a:srgbClr val="984807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Пальцы расставлены, ладони перекрещены. Большие пальцы соединяют, остальными машут, как крыльями.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2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Возвращаются скворцы,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2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Работяги и певцы.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i="1" lang="ru-RU" sz="2000" spc="-1" strike="noStrike">
                <a:solidFill>
                  <a:srgbClr val="984807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Пальцы рук сжимаются в кулаки и разжимаются.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2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А грачи у лужицы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i="1" lang="ru-RU" sz="2000" spc="-1" strike="noStrike">
                <a:solidFill>
                  <a:srgbClr val="984807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Ладони раскрыты, соединены чашечкой.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2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Шумной стайкой кружатся. 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i="1" lang="ru-RU" sz="2000" spc="-1" strike="noStrike">
                <a:solidFill>
                  <a:srgbClr val="984807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Круговые движения кистями рук.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2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Журавли летят торопятся,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i="1" lang="ru-RU" sz="2000" spc="-1" strike="noStrike">
                <a:solidFill>
                  <a:srgbClr val="984807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Пальцы расставлены, ладони перекрещены. Большие пальцы соединяют, остальными машут, как крыльями.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2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А малиновка и дрозд,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2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Занялись устройством гнезд.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i="1" lang="ru-RU" sz="2000" spc="-1" strike="noStrike">
                <a:solidFill>
                  <a:srgbClr val="984807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Пальцы рук в замок ладони открыты.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96" name="CustomShape 3"/>
          <p:cNvSpPr/>
          <p:nvPr/>
        </p:nvSpPr>
        <p:spPr>
          <a:xfrm>
            <a:off x="8244360" y="6423120"/>
            <a:ext cx="755280" cy="24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1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8" name="CustomShape 2"/>
          <p:cNvSpPr/>
          <p:nvPr/>
        </p:nvSpPr>
        <p:spPr>
          <a:xfrm>
            <a:off x="323640" y="188640"/>
            <a:ext cx="856872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Весной все птицы строят себе гнёзда. Для этого они собирают веточки, пух, траву.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99" name="Picture 2" descr=""/>
          <p:cNvPicPr/>
          <p:nvPr/>
        </p:nvPicPr>
        <p:blipFill>
          <a:blip r:embed="rId1"/>
          <a:srcRect l="0" t="0" r="0" b="6205"/>
          <a:stretch/>
        </p:blipFill>
        <p:spPr>
          <a:xfrm>
            <a:off x="971640" y="1124640"/>
            <a:ext cx="7369920" cy="5184360"/>
          </a:xfrm>
          <a:prstGeom prst="rect">
            <a:avLst/>
          </a:prstGeom>
          <a:ln>
            <a:noFill/>
          </a:ln>
        </p:spPr>
      </p:pic>
      <p:sp>
        <p:nvSpPr>
          <p:cNvPr id="100" name="CustomShape 3"/>
          <p:cNvSpPr/>
          <p:nvPr/>
        </p:nvSpPr>
        <p:spPr>
          <a:xfrm>
            <a:off x="8244360" y="6423120"/>
            <a:ext cx="755280" cy="24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2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2" name="CustomShape 2"/>
          <p:cNvSpPr/>
          <p:nvPr/>
        </p:nvSpPr>
        <p:spPr>
          <a:xfrm>
            <a:off x="323640" y="116640"/>
            <a:ext cx="856872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Делают гнездо тёплым и удобным, для того, чтобы из яиц вылупились птенцы.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103" name="Picture 2" descr=""/>
          <p:cNvPicPr/>
          <p:nvPr/>
        </p:nvPicPr>
        <p:blipFill>
          <a:blip r:embed="rId1"/>
          <a:stretch/>
        </p:blipFill>
        <p:spPr>
          <a:xfrm>
            <a:off x="1475640" y="908640"/>
            <a:ext cx="6624360" cy="5507640"/>
          </a:xfrm>
          <a:prstGeom prst="rect">
            <a:avLst/>
          </a:prstGeom>
          <a:ln>
            <a:noFill/>
          </a:ln>
        </p:spPr>
      </p:pic>
      <p:sp>
        <p:nvSpPr>
          <p:cNvPr id="104" name="CustomShape 3"/>
          <p:cNvSpPr/>
          <p:nvPr/>
        </p:nvSpPr>
        <p:spPr>
          <a:xfrm>
            <a:off x="8244360" y="6423120"/>
            <a:ext cx="755280" cy="24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2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  <p:timing>
    <p:tnLst>
      <p:par>
        <p:cTn id="23" dur="indefinite" restart="never" nodeType="tmRoot">
          <p:childTnLst>
            <p:seq>
              <p:cTn id="2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06" name="Picture 4" descr=""/>
          <p:cNvPicPr/>
          <p:nvPr/>
        </p:nvPicPr>
        <p:blipFill>
          <a:blip r:embed="rId1"/>
          <a:stretch/>
        </p:blipFill>
        <p:spPr>
          <a:xfrm>
            <a:off x="5076000" y="3717000"/>
            <a:ext cx="3764880" cy="2718000"/>
          </a:xfrm>
          <a:prstGeom prst="rect">
            <a:avLst/>
          </a:prstGeom>
          <a:ln>
            <a:noFill/>
          </a:ln>
        </p:spPr>
      </p:pic>
      <p:pic>
        <p:nvPicPr>
          <p:cNvPr id="107" name="Picture 6" descr=""/>
          <p:cNvPicPr/>
          <p:nvPr/>
        </p:nvPicPr>
        <p:blipFill>
          <a:blip r:embed="rId2"/>
          <a:stretch/>
        </p:blipFill>
        <p:spPr>
          <a:xfrm>
            <a:off x="899640" y="3501000"/>
            <a:ext cx="1428480" cy="923400"/>
          </a:xfrm>
          <a:prstGeom prst="rect">
            <a:avLst/>
          </a:prstGeom>
          <a:ln>
            <a:noFill/>
          </a:ln>
        </p:spPr>
      </p:pic>
      <p:pic>
        <p:nvPicPr>
          <p:cNvPr id="108" name="Picture 8" descr=""/>
          <p:cNvPicPr/>
          <p:nvPr/>
        </p:nvPicPr>
        <p:blipFill>
          <a:blip r:embed="rId3"/>
          <a:stretch/>
        </p:blipFill>
        <p:spPr>
          <a:xfrm>
            <a:off x="4068000" y="1268640"/>
            <a:ext cx="1180800" cy="1180800"/>
          </a:xfrm>
          <a:prstGeom prst="rect">
            <a:avLst/>
          </a:prstGeom>
          <a:ln>
            <a:noFill/>
          </a:ln>
        </p:spPr>
      </p:pic>
      <p:pic>
        <p:nvPicPr>
          <p:cNvPr id="109" name="Рисунок 9" descr=""/>
          <p:cNvPicPr/>
          <p:nvPr/>
        </p:nvPicPr>
        <p:blipFill>
          <a:blip r:embed="rId4"/>
          <a:stretch/>
        </p:blipFill>
        <p:spPr>
          <a:xfrm>
            <a:off x="6372360" y="1052640"/>
            <a:ext cx="2088000" cy="2088000"/>
          </a:xfrm>
          <a:prstGeom prst="rect">
            <a:avLst/>
          </a:prstGeom>
          <a:ln>
            <a:noFill/>
          </a:ln>
        </p:spPr>
      </p:pic>
      <p:pic>
        <p:nvPicPr>
          <p:cNvPr id="110" name="Рисунок 15" descr=""/>
          <p:cNvPicPr/>
          <p:nvPr/>
        </p:nvPicPr>
        <p:blipFill>
          <a:blip r:embed="rId5"/>
          <a:stretch/>
        </p:blipFill>
        <p:spPr>
          <a:xfrm>
            <a:off x="3492000" y="2997000"/>
            <a:ext cx="1176840" cy="937440"/>
          </a:xfrm>
          <a:prstGeom prst="rect">
            <a:avLst/>
          </a:prstGeom>
          <a:ln>
            <a:noFill/>
          </a:ln>
        </p:spPr>
      </p:pic>
      <p:pic>
        <p:nvPicPr>
          <p:cNvPr id="111" name="Picture 25" descr=""/>
          <p:cNvPicPr/>
          <p:nvPr/>
        </p:nvPicPr>
        <p:blipFill>
          <a:blip r:embed="rId6"/>
          <a:stretch/>
        </p:blipFill>
        <p:spPr>
          <a:xfrm>
            <a:off x="971640" y="1412640"/>
            <a:ext cx="1253880" cy="935640"/>
          </a:xfrm>
          <a:prstGeom prst="rect">
            <a:avLst/>
          </a:prstGeom>
          <a:ln>
            <a:noFill/>
          </a:ln>
        </p:spPr>
      </p:pic>
      <p:sp>
        <p:nvSpPr>
          <p:cNvPr id="112" name="CustomShape 2"/>
          <p:cNvSpPr/>
          <p:nvPr/>
        </p:nvSpPr>
        <p:spPr>
          <a:xfrm>
            <a:off x="323640" y="332640"/>
            <a:ext cx="842472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Угости птичку только тем, что она кушает. Нажимай мышкой на картинку.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13" name="CustomShape 3"/>
          <p:cNvSpPr/>
          <p:nvPr/>
        </p:nvSpPr>
        <p:spPr>
          <a:xfrm>
            <a:off x="8244360" y="6423120"/>
            <a:ext cx="755280" cy="24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7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  <p:timing>
    <p:tnLst>
      <p:par>
        <p:cTn id="25" dur="indefinite" restart="never" nodeType="tmRoot">
          <p:childTnLst>
            <p:seq>
              <p:cTn id="26" restart="whenNotActive" nodeType="interactiveSeq" fill="hold">
                <p:childTnLst>
                  <p:par>
                    <p:cTn id="27" fill="hold">
                      <p:stCondLst/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nodeType="clickEffect" fill="hold" presetClass="emph" presetID="8">
                                  <p:stCondLst>
                                    <p:cond delay="0"/>
                                  </p:stCondLst>
                                  <p:childTnLst/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  <p:seq>
              <p:cTn id="30" restart="whenNotActive" nodeType="interactiveSeq" fill="hold">
                <p:childTnLst>
                  <p:par>
                    <p:cTn id="31" fill="hold">
                      <p:stCondLst/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nodeType="clickEffect" fill="hold" presetClass="path">
                                  <p:stCondLst>
                                    <p:cond delay="0"/>
                                  </p:stCondLst>
                                  <p:childTnLst/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  <p:seq>
              <p:cTn id="34" restart="whenNotActive" nodeType="interactiveSeq" fill="hold">
                <p:childTnLst>
                  <p:par>
                    <p:cTn id="35" fill="hold">
                      <p:stCondLst/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nodeType="clickEffect" fill="hold" presetClass="path">
                                  <p:stCondLst>
                                    <p:cond delay="0"/>
                                  </p:stCondLst>
                                  <p:childTnLst/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  <p:seq>
              <p:cTn id="38" restart="whenNotActive" nodeType="interactiveSeq" fill="hold">
                <p:childTnLst>
                  <p:par>
                    <p:cTn id="39" fill="hold">
                      <p:stCondLst/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nodeType="clickEffect" fill="hold" presetClass="emph" presetID="8">
                                  <p:stCondLst>
                                    <p:cond delay="0"/>
                                  </p:stCondLst>
                                  <p:childTnLst/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  <p:seq>
              <p:cTn id="42" restart="whenNotActive" nodeType="interactiveSeq" fill="hold">
                <p:childTnLst>
                  <p:par>
                    <p:cTn id="43" fill="hold">
                      <p:stCondLst/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nodeType="clickEffect" fill="hold" presetClass="path">
                                  <p:stCondLst>
                                    <p:cond delay="0"/>
                                  </p:stCondLst>
                                  <p:childTnLst/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  <p:seq>
              <p:cTn id="4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5" name="CustomShape 2"/>
          <p:cNvSpPr/>
          <p:nvPr/>
        </p:nvSpPr>
        <p:spPr>
          <a:xfrm>
            <a:off x="395640" y="476640"/>
            <a:ext cx="8280720" cy="5942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Вспомни, что есть у всех птиц.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Подумай, зачем птице крылья, хвост, перья, лапки, клюв.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Скажи ласково названия частей птицы: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Крыло – крылышки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Голова – головка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Хвост – хвостик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Лапа – лапка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Перо – пёрышко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Назови правильно птенцов: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У совы - совята, у кукушки - кукушата, у скворца - скворчата, у галки - галчата, у вороны - воронята, у сороки - сорочата, у журавля - журавлята.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16" name="CustomShape 3"/>
          <p:cNvSpPr/>
          <p:nvPr/>
        </p:nvSpPr>
        <p:spPr>
          <a:xfrm>
            <a:off x="8244360" y="6423120"/>
            <a:ext cx="755280" cy="24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1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  <p:timing>
    <p:tnLst>
      <p:par>
        <p:cTn id="47" dur="indefinite" restart="never" nodeType="tmRoot">
          <p:childTnLst>
            <p:seq>
              <p:cTn id="4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8" name="CustomShape 2"/>
          <p:cNvSpPr/>
          <p:nvPr/>
        </p:nvSpPr>
        <p:spPr>
          <a:xfrm>
            <a:off x="467640" y="404640"/>
            <a:ext cx="784836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Это птица или нет? Объясни, почему?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119" name="Picture 4" descr=""/>
          <p:cNvPicPr/>
          <p:nvPr/>
        </p:nvPicPr>
        <p:blipFill>
          <a:blip r:embed="rId1"/>
          <a:stretch/>
        </p:blipFill>
        <p:spPr>
          <a:xfrm>
            <a:off x="539640" y="908640"/>
            <a:ext cx="8015760" cy="4508640"/>
          </a:xfrm>
          <a:prstGeom prst="rect">
            <a:avLst/>
          </a:prstGeom>
          <a:ln>
            <a:noFill/>
          </a:ln>
        </p:spPr>
      </p:pic>
      <p:sp>
        <p:nvSpPr>
          <p:cNvPr id="120" name="CustomShape 3"/>
          <p:cNvSpPr/>
          <p:nvPr/>
        </p:nvSpPr>
        <p:spPr>
          <a:xfrm>
            <a:off x="539640" y="5661360"/>
            <a:ext cx="806436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Это корова, она не птица, потому что у неё нет крыльев, тело не покрыто перьями и нет клюва.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21" name="CustomShape 4"/>
          <p:cNvSpPr/>
          <p:nvPr/>
        </p:nvSpPr>
        <p:spPr>
          <a:xfrm>
            <a:off x="8244360" y="6423120"/>
            <a:ext cx="755280" cy="24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2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  <p:timing>
    <p:tnLst>
      <p:par>
        <p:cTn id="49" dur="indefinite" restart="never" nodeType="tmRoot">
          <p:childTnLst>
            <p:seq>
              <p:cTn id="5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3" name="CustomShape 2"/>
          <p:cNvSpPr/>
          <p:nvPr/>
        </p:nvSpPr>
        <p:spPr>
          <a:xfrm>
            <a:off x="395640" y="260640"/>
            <a:ext cx="8136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Это птица или нет? Объясни, почему?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124" name="Picture 2" descr=""/>
          <p:cNvPicPr/>
          <p:nvPr/>
        </p:nvPicPr>
        <p:blipFill>
          <a:blip r:embed="rId1"/>
          <a:stretch/>
        </p:blipFill>
        <p:spPr>
          <a:xfrm>
            <a:off x="1403640" y="692640"/>
            <a:ext cx="6624360" cy="4968360"/>
          </a:xfrm>
          <a:prstGeom prst="rect">
            <a:avLst/>
          </a:prstGeom>
          <a:ln>
            <a:noFill/>
          </a:ln>
        </p:spPr>
      </p:pic>
      <p:sp>
        <p:nvSpPr>
          <p:cNvPr id="125" name="CustomShape 3"/>
          <p:cNvSpPr/>
          <p:nvPr/>
        </p:nvSpPr>
        <p:spPr>
          <a:xfrm>
            <a:off x="323640" y="5733360"/>
            <a:ext cx="828072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Это птица. Её тело покрыто перьями, есть крылья,                    лапки и клюв.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26" name="CustomShape 4"/>
          <p:cNvSpPr/>
          <p:nvPr/>
        </p:nvSpPr>
        <p:spPr>
          <a:xfrm>
            <a:off x="8244360" y="6423120"/>
            <a:ext cx="755280" cy="24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2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  <p:timing>
    <p:tnLst>
      <p:par>
        <p:cTn id="51" dur="indefinite" restart="never" nodeType="tmRoot">
          <p:childTnLst>
            <p:seq>
              <p:cTn id="5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107640" y="116640"/>
            <a:ext cx="8928720" cy="66243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/>
          </a:gradFill>
          <a:ln w="76320">
            <a:custDash>
              <a:ds d="300000" sp="100000"/>
            </a:custDash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8" name="CustomShape 2"/>
          <p:cNvSpPr/>
          <p:nvPr/>
        </p:nvSpPr>
        <p:spPr>
          <a:xfrm>
            <a:off x="683640" y="404640"/>
            <a:ext cx="7920360" cy="1004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Сегодня ты много узнал о птичках.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29" name="CustomShape 3"/>
          <p:cNvSpPr/>
          <p:nvPr/>
        </p:nvSpPr>
        <p:spPr>
          <a:xfrm>
            <a:off x="827640" y="3501000"/>
            <a:ext cx="770436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bfd3f8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ТЫ МОЛОДЕЦ!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130" name="Picture 4" descr=""/>
          <p:cNvPicPr/>
          <p:nvPr/>
        </p:nvPicPr>
        <p:blipFill>
          <a:blip r:embed="rId1"/>
          <a:srcRect l="2315" t="0" r="0" b="6629"/>
          <a:stretch/>
        </p:blipFill>
        <p:spPr>
          <a:xfrm>
            <a:off x="5004000" y="1124640"/>
            <a:ext cx="3251880" cy="2304000"/>
          </a:xfrm>
          <a:prstGeom prst="rect">
            <a:avLst/>
          </a:prstGeom>
          <a:ln>
            <a:noFill/>
          </a:ln>
        </p:spPr>
      </p:pic>
      <p:sp>
        <p:nvSpPr>
          <p:cNvPr id="131" name="CustomShape 4"/>
          <p:cNvSpPr/>
          <p:nvPr/>
        </p:nvSpPr>
        <p:spPr>
          <a:xfrm>
            <a:off x="0" y="6381360"/>
            <a:ext cx="9143640" cy="27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200" spc="-1" strike="noStrike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Другие интересные презентации и развивающие игры вы найдете на сайте </a:t>
            </a:r>
            <a:r>
              <a:rPr b="0" lang="ru-RU" sz="12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2"/>
              </a:rPr>
              <a:t>Infodoo.ru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132" name="Picture 6" descr=""/>
          <p:cNvPicPr/>
          <p:nvPr/>
        </p:nvPicPr>
        <p:blipFill>
          <a:blip r:embed="rId3"/>
          <a:stretch/>
        </p:blipFill>
        <p:spPr>
          <a:xfrm>
            <a:off x="1043640" y="1124640"/>
            <a:ext cx="3215880" cy="2304000"/>
          </a:xfrm>
          <a:prstGeom prst="rect">
            <a:avLst/>
          </a:prstGeom>
          <a:ln>
            <a:noFill/>
          </a:ln>
        </p:spPr>
      </p:pic>
      <p:pic>
        <p:nvPicPr>
          <p:cNvPr id="133" name="Picture 2" descr=""/>
          <p:cNvPicPr/>
          <p:nvPr/>
        </p:nvPicPr>
        <p:blipFill>
          <a:blip r:embed="rId4"/>
          <a:stretch/>
        </p:blipFill>
        <p:spPr>
          <a:xfrm>
            <a:off x="3492000" y="4509000"/>
            <a:ext cx="2232000" cy="17553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53" dur="indefinite" restart="never" nodeType="tmRoot">
          <p:childTnLst>
            <p:seq>
              <p:cTn id="5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</TotalTime>
  <Application>Presentation_Editor/1.5.1.9$Windows_x86 LibreOffice_project/50$Build-9</Application>
  <Words>477</Words>
  <Paragraphs>82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2016-03-20T14:08:33Z</dcterms:created>
  <dc:creator>Elena</dc:creator>
  <dc:description/>
  <dc:language>ru-RU</dc:language>
  <cp:lastModifiedBy/>
  <dcterms:modified xsi:type="dcterms:W3CDTF">2020-05-12T13:15:22Z</dcterms:modified>
  <cp:revision>31</cp:revision>
  <dc:subject/>
  <dc:title>takie-raznyie-ptitsyi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14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14</vt:i4>
  </property>
  <property fmtid="{D5CDD505-2E9C-101B-9397-08002B2CF9AE}" pid="12" name="_MarkAsFinal">
    <vt:bool>1</vt:bool>
  </property>
  <property fmtid="{D5CDD505-2E9C-101B-9397-08002B2CF9AE}" pid="13" name="contentStatus">
    <vt:lpwstr>Окончательное</vt:lpwstr>
  </property>
</Properties>
</file>