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73" r:id="rId3"/>
    <p:sldId id="286" r:id="rId4"/>
    <p:sldId id="275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60" r:id="rId15"/>
    <p:sldId id="274" r:id="rId16"/>
    <p:sldId id="259" r:id="rId17"/>
    <p:sldId id="258" r:id="rId18"/>
    <p:sldId id="261" r:id="rId19"/>
    <p:sldId id="276" r:id="rId20"/>
    <p:sldId id="262" r:id="rId21"/>
    <p:sldId id="263" r:id="rId22"/>
    <p:sldId id="264" r:id="rId23"/>
    <p:sldId id="265" r:id="rId24"/>
    <p:sldId id="266" r:id="rId25"/>
    <p:sldId id="26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136904" cy="590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ФФБУЗ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«Центр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гигиены и эпидемиологии в ЯНАО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Надымском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районе»</a:t>
            </a: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Острые кишечные инфекции (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Норо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-рота-вирусы)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0175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457" y="692696"/>
            <a:ext cx="46805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Возбудитель </a:t>
            </a:r>
            <a:r>
              <a:rPr lang="ru-RU" sz="20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инфекции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ротавирус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Ротавирусы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относительно стабильны в окружающей среде, не погибают при хлорировании воды, в водопроводной воде выживают до 60 дней, на различных объектах внешней среды – от 10 до 30 дней, устойчивы к многократному замораживанию, относительно устойчивы к </a:t>
            </a:r>
            <a:r>
              <a:rPr lang="ru-RU" sz="20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дезинфектантам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фекалиях </a:t>
            </a:r>
            <a:r>
              <a:rPr lang="ru-RU" sz="20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ротавирусы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сохраняются до 7 месяцев, на фруктах – от 5 до 30 дней, на тканях из хлопка и шерсти – от 12 до 45 дней, на различных поверхностях – до 10 дней, а с органическими загрязнениями – до 16 дней.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36712"/>
            <a:ext cx="262890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76562"/>
            <a:ext cx="261595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380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Сезонность – 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зимняя.</a:t>
            </a:r>
          </a:p>
          <a:p>
            <a:pPr algn="ctr"/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Основной </a:t>
            </a:r>
            <a:r>
              <a:rPr lang="ru-RU" sz="2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источник инфекции – 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больной человек. Интенсивность выделения вируса снижается после 4-5 дней болезни, продолжительность выделения вируса до 2-3 недель. Также опасность заражения представляют здоровые вирусоносители – дети из организованных коллективов, персонал детских медицинских учреждений, детских домов, организованных коллективов.</a:t>
            </a:r>
            <a:endParaRPr lang="ru-RU" sz="2400" b="0" i="0" dirty="0">
              <a:solidFill>
                <a:srgbClr val="21252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17032"/>
            <a:ext cx="4608512" cy="2858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8075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Инкубационный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период длится от 15 часов до 7 суток. Болезнь начинается остро, бурно.</a:t>
            </a:r>
          </a:p>
          <a:p>
            <a:pPr algn="just"/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Симптомы:</a:t>
            </a:r>
          </a:p>
          <a:p>
            <a:pPr algn="just">
              <a:buFont typeface="Arial"/>
              <a:buChar char="•"/>
            </a:pP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схваткообразные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боли в средней части живота, урчание, водянистая диарея,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рвота;</a:t>
            </a:r>
            <a:endParaRPr lang="ru-RU" sz="2000" dirty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аппетит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снижен или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отсутствует;</a:t>
            </a:r>
            <a:endParaRPr lang="ru-RU" sz="2000" dirty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головная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боль, головокружение, мышечная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слабость;</a:t>
            </a:r>
            <a:endParaRPr lang="ru-RU" sz="2000" dirty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лихорадка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(чаще у детей) – около 2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суток;</a:t>
            </a:r>
            <a:endParaRPr lang="ru-RU" sz="2000" dirty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катаральные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явления (ринит, фарингит).</a:t>
            </a:r>
          </a:p>
          <a:p>
            <a:pPr algn="just"/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Максимального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развития симптомы болезни достигают через 12-24 часа, общая продолжительность болезни от 3 до 10 дней, в зависимости от тяжести.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3332078" cy="252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671"/>
            <a:ext cx="3332078" cy="2526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291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0891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С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2009 года существует возможность специфической вакцинопрофилактики. Однако, пока данная вакцина не включена в национальный календарь прививок, и, проводится по желанию.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Вакцинация 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проводится детям в возрасте от 6 до 32 недель. Можно совмещать с другими вакцинами. Курс вакцинации состоит из трех доз с интервалом не менее 4-х недель. Рекомендуемая схема: 2 месяца – 3 месяца - 4,5 месяца. Препарат для вакцинации производится в форме капель, вводится только через рот, без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инъекций.</a:t>
            </a:r>
          </a:p>
          <a:p>
            <a:pPr algn="just"/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Вакцина </a:t>
            </a:r>
            <a:r>
              <a:rPr lang="ru-RU" sz="20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РотаТек</a:t>
            </a:r>
            <a:r>
              <a:rPr lang="ru-RU" sz="20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® сертифицирована в России, ее безопасность подтверждена крупнейшим в истории медицины исследовании (68 038 детей до 1 года в 11 </a:t>
            </a:r>
            <a:r>
              <a:rPr lang="ru-RU" sz="20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странах).</a:t>
            </a:r>
            <a:endParaRPr lang="ru-RU" sz="2000" dirty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3600400" cy="239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997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496855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Особую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опасность такие инфекции представляют для маленьких детей, а также людей старшего возраста.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Для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развития заболевания достаточно незначительного количества возбудителя – от нескольких единиц, до сотен в 1 грамме продукта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636912"/>
            <a:ext cx="316624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2656"/>
            <a:ext cx="243840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3081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072" y="404664"/>
            <a:ext cx="788436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Выделяют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3 основных пути, по которым они поступают в организм:</a:t>
            </a:r>
          </a:p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через пищу — обычно через продукты питания, которые не прошли достаточную гигиеническую и термическую обработку;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через воду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употреблении некачественной воды;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бытовом контакте — через различные предметы или грязные руки.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45024"/>
            <a:ext cx="522271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790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Возбудители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кишечных инфекций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высокоустойчивы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 внешней среде.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Особенность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кишечных инфекций заключается в том, что патогенные микроорганизмы, попадая в наш организм с едой или водой, а также через грязные руки, начинают активно размножаться в желудочно-кишечном тракте, провоцируя развитие соответствующих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симптомов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96752"/>
            <a:ext cx="3528392" cy="4019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18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77072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Сами продукты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питания не являются причиной кишечных инфекций, а рассматриваются только в качестве благоприятной среды для размножения и накопления бактерий, их токсинов, вирусов и других патогенов.</a:t>
            </a:r>
          </a:p>
        </p:txBody>
      </p:sp>
      <p:pic>
        <p:nvPicPr>
          <p:cNvPr id="1026" name="Picture 2" descr="https://admin.cgon.ru/storage/blog_posts/August2019/oaA3pwQesCsPJ12aVEs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1351"/>
            <a:ext cx="6500854" cy="365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991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Почему возникает распространение кишечных инфекций?</a:t>
            </a:r>
          </a:p>
          <a:p>
            <a:endParaRPr lang="ru-RU" dirty="0"/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бсеменение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продуктов происходит в результате нарушения санитарно-эпидемиологических норм и правил на различных этапах производства, а также на пути к потребителю – при нарушении требований к упаковке, сроков и правил хранений, а также при использовании недоброкачественной  питьевой воды в процессе производства.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52" y="476672"/>
            <a:ext cx="363589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52" y="3145622"/>
            <a:ext cx="3635896" cy="301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9534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1369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Заражение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возможно также при уходе за больным острыми кишечным инфекциями человеком. Следует помнить, что не всегда заболевший имеет признаки заболевания. Особенно опасен как источник инфекции бессимптомный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бактерионоситель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зависимости от причины (вирусной или бактериальной) симптомы кишечных инфекций могут появиться в течение нескольких часов или до одного-трех дней после заражения и могут варьироваться от легкой до тяжелой. Симптомы обычно длятся один или два дня, но иногда они могут сохраняться до 10 дней.</a:t>
            </a:r>
          </a:p>
        </p:txBody>
      </p:sp>
    </p:spTree>
    <p:extLst>
      <p:ext uri="{BB962C8B-B14F-4D97-AF65-F5344CB8AC3E}">
        <p14:creationId xmlns:p14="http://schemas.microsoft.com/office/powerpoint/2010/main" val="2333987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04664"/>
            <a:ext cx="74279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Острые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кишечные инфекции (ОКИ)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группа острых инфекционных заболеваний человека, вызываемых различными инфекционными агентами (преимущественно бактериями), с алиментарным механизмом заражения, проявляющиеся лихорадкой и кишечным синдромом с возможным развитием обезвоживания и тяжелым течением в детской возрастной группе и у пожилых людей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8" y="3667676"/>
            <a:ext cx="641985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739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4572000" cy="60324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Как избежать заражения?</a:t>
            </a:r>
          </a:p>
          <a:p>
            <a:endParaRPr lang="ru-RU" dirty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того чтобы избежать заболевания кишечными инфекциями, важно соблюдать элементарные правила личной гигиены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мойте руки по возвращению домой, после посещения туалета, а также перед приготовлением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пищи;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кухню в чистоте, очищайте поверхности перед приготовлением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пищи;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употребляйте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пищу только термически обработанные мясо,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рыбу;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овощи и фрукты перед употреблением и приготовлением тщательно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мойте;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4704"/>
            <a:ext cx="3168352" cy="25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17032"/>
            <a:ext cx="316835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643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4572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Как избежать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заражения?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сырое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молоко пейте только после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кипячения;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используйте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отдельные разделочные доски для сырого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готового;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храните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сырое отдельно от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готового;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соблюдайте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сроки годности продуктов, скоропортящиеся продукты храните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холодильнике;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поездках пейте бутилированную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888" y="764704"/>
            <a:ext cx="29051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888" y="2441625"/>
            <a:ext cx="29051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721" y="4279341"/>
            <a:ext cx="2883292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943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Если вы заболели, примите меры предосторожности, чтобы избежать распространения инфекции среди других:</a:t>
            </a:r>
          </a:p>
          <a:p>
            <a:endParaRPr lang="ru-RU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регулярно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мойте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руки;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готовьте еду для других людей, пока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болеете;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избегайте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тесного контакта с другими людьми во время болезни.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Внимание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 безопасности пищевых продуктов должен проявлять каждый, и производитель, и потребитель: тот, кто готовит, обрабатывает или раздает еду семье и друзьям, потребителям.</a:t>
            </a:r>
          </a:p>
        </p:txBody>
      </p:sp>
    </p:spTree>
    <p:extLst>
      <p:ext uri="{BB962C8B-B14F-4D97-AF65-F5344CB8AC3E}">
        <p14:creationId xmlns:p14="http://schemas.microsoft.com/office/powerpoint/2010/main" val="3613091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4572000" cy="57861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Что делать, если кто-то в семье заболел кишечной инфекцией?</a:t>
            </a:r>
          </a:p>
          <a:p>
            <a:endParaRPr lang="ru-RU" dirty="0"/>
          </a:p>
          <a:p>
            <a:pPr algn="just"/>
            <a:r>
              <a:rPr lang="ru-RU" dirty="0" smtClean="0"/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первую очередь, необходимо изолировать. Это позволит снизить риск передачи инфекции здоровым членам семьи.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уходе за больным должны строго соблюдать правила личной гигиены: часто мыть руки с мылом, особенно после ухода за больным. Выделить заболевшему персональную посуду, полотенце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Важно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проводить уборку в комнате больного с обеззараживающим средством</a:t>
            </a:r>
            <a:r>
              <a:rPr lang="ru-RU" dirty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014" y="548680"/>
            <a:ext cx="268605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014" y="2426225"/>
            <a:ext cx="268605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014" y="4341245"/>
            <a:ext cx="26860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7448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89679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При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подозрении на острую кишечную инфекцию необходимо обратиться к врачу. Особенно быстро следует обратиться за медицинской помощью, если не удаётся снизить температуру, рвота не прекращается более 48 часов, если рвота с кровью, стул с кровью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Врача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вызываем на дом. За неотложной медицинской помощью обратиться необходимо, если температура тела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39С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выше, плохо сбивается, имеются признаки обезвоживания, ребёнок вялый, кожные покровы сухие, отсутствует мочеиспускание.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40397"/>
            <a:ext cx="5616624" cy="315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2731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19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594" y="620688"/>
            <a:ext cx="73808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тёплое время года возбудители кишечных инфекций чаще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бактерии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холодное время года -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вирусы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настоящее время, наблюдается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рост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острых кишечных инфекций, возбудителями которых являются вирусы: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ротавирус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норовирус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Кроме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того, возбудителями кишечных инфекций могут быть грибки и простейшие. Насчитывается более 30 возбудителей острых кишечных инфекций</a:t>
            </a:r>
            <a:r>
              <a:rPr lang="ru-RU" dirty="0"/>
              <a:t>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4037008"/>
            <a:ext cx="5184576" cy="256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207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13976"/>
            <a:ext cx="78488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Инфекции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желудочно-кишечного тракта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одна из частых проблем со здоровьем, встречающихся в летнее время года. Пожалуй, каждый из взрослых хотя бы раз в жизни встречался с острой кишечной инфекцией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Причины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подъема заболеваемости кишечными инфекциями: устоявшаяся тёплая погода, благоприятная для размножения возбудителей, а также пренебрежение правилами личной гигиены, а именно грязные руки.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Употребление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пищу не вымытых или слегка вымытых ягод, фруктов и овощей, хранение еды без холодильника в походных условиях, пикниках, тортик с кремом на жаре.</a:t>
            </a:r>
          </a:p>
        </p:txBody>
      </p:sp>
    </p:spTree>
    <p:extLst>
      <p:ext uri="{BB962C8B-B14F-4D97-AF65-F5344CB8AC3E}">
        <p14:creationId xmlns:p14="http://schemas.microsoft.com/office/powerpoint/2010/main" val="1201804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err="1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Норовирусная</a:t>
            </a:r>
            <a:r>
              <a:rPr lang="ru-RU" sz="2800" b="1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инфекция </a:t>
            </a:r>
            <a:r>
              <a:rPr lang="ru-RU" sz="28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sz="2800" i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острая кишечная инфекция, возбудителем которой является </a:t>
            </a:r>
            <a:r>
              <a:rPr lang="ru-RU" sz="2800" i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норовирус</a:t>
            </a:r>
            <a:r>
              <a:rPr lang="ru-RU" sz="2800" i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– один из разновидностей </a:t>
            </a:r>
            <a:r>
              <a:rPr lang="ru-RU" sz="2800" i="1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энтеровирусов</a:t>
            </a:r>
            <a:r>
              <a:rPr lang="ru-RU" sz="2800" i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Источник </a:t>
            </a:r>
            <a:r>
              <a:rPr lang="ru-RU" sz="28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инфекции </a:t>
            </a:r>
            <a:r>
              <a:rPr lang="ru-RU" sz="2800" i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– больные клинически выраженными (70%) и бессимптомными (30%) формами. Вирус присутствует в фекалиях, рвотных массах человека.</a:t>
            </a:r>
            <a:endParaRPr lang="ru-RU" sz="2800" b="0" i="1" dirty="0">
              <a:solidFill>
                <a:srgbClr val="21252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147" y="4005063"/>
            <a:ext cx="3578721" cy="268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682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Первые 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признаки заболевания возникают спустя 15-48 часов после заражения. В клинической картине </a:t>
            </a:r>
            <a:r>
              <a:rPr lang="ru-RU" sz="24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норовирусной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инфекции как у детей, так и у взрослых основной является </a:t>
            </a:r>
            <a:r>
              <a:rPr lang="ru-RU" sz="2400" b="1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триада симптомов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: острая диарея, рвота, </a:t>
            </a:r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лихорадка.    </a:t>
            </a:r>
          </a:p>
          <a:p>
            <a:pPr algn="just"/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Заболевание 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начинается остро с подъема температуры, эпизоды лихорадки могут продолжаться 1-2 дня. При развитии заболевания присоединяется рвота, которая продолжается не более 5 раз, далее присоединяется основной симптом заболевания – диарея.</a:t>
            </a:r>
          </a:p>
          <a:p>
            <a:pPr algn="just"/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Признаки 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заболевания обычно проходят самостоятельно через 12-72 часа. После выздоровления организм вырабатывает нестойкий иммунитет к вирусу — до восьми недель. По истечении этого периода времени у человека снова может развиться </a:t>
            </a:r>
            <a:r>
              <a:rPr lang="ru-RU" sz="24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норовирусная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инфекция.</a:t>
            </a:r>
            <a:endParaRPr lang="ru-RU" sz="2400" b="0" i="0" dirty="0">
              <a:solidFill>
                <a:srgbClr val="21252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120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688" y="87139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Основную опасность, при </a:t>
            </a:r>
            <a:r>
              <a:rPr lang="ru-RU" sz="24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норовирусной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инфекции, представляет обезвоживание от потери жидкостей и солей при рвоте и поносе. Жажда — первый признак обезвоживания</a:t>
            </a:r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Другие симптомы обезвоживания: головокружение, головная боль, усталость, сухость во рту, пересыхание губ и глаз, редкое мочеиспускание (менее 3-4 раз в сутки).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80728"/>
            <a:ext cx="3312368" cy="452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503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45365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Ротавирусная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инфекция относится к числу широко распространенных инфекционных заболеваний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Ротавирусная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инфекция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острая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антропонозная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инфекционная болезнь с фекально-оральным механизмом передачи возбудителя, характеризующаяся умеренной интоксикацией, картиной гастроэнтерита и катаральными явлениями.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72816"/>
            <a:ext cx="3456384" cy="35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63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По 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оценке ВОЗ, </a:t>
            </a:r>
            <a:r>
              <a:rPr lang="ru-RU" sz="24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ротавирусная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инфекция является причиной 25 млн амбулаторных обращений, 2 млн госпитализаций и более 400 </a:t>
            </a:r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. летальных исходов у детей в развивающихся странах. </a:t>
            </a:r>
            <a:endParaRPr lang="ru-RU" sz="2400" dirty="0" smtClean="0">
              <a:solidFill>
                <a:srgbClr val="21252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России даже при не полной регистрации заболеваемость </a:t>
            </a:r>
            <a:r>
              <a:rPr lang="ru-RU" sz="2400" dirty="0" err="1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ротавирусной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инфекцией у детей до 2 лет достигает 2500 на 100 тыс. детей этого возраста, а во время вспышек -8-9 тыс. на 100 млн.</a:t>
            </a:r>
          </a:p>
          <a:p>
            <a:pPr algn="just"/>
            <a:r>
              <a:rPr lang="ru-RU" sz="2400" dirty="0" smtClean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    Болеют </a:t>
            </a:r>
            <a:r>
              <a:rPr lang="ru-RU" sz="2400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в основном дети от 6 месяцев до 5 лет. Особенно подвержены заражению дети до 3 лет.</a:t>
            </a:r>
            <a:endParaRPr lang="ru-RU" sz="2400" b="0" i="0" dirty="0">
              <a:solidFill>
                <a:srgbClr val="21252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18308"/>
            <a:ext cx="3672408" cy="247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18308"/>
            <a:ext cx="3312368" cy="247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6756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174</TotalTime>
  <Words>1390</Words>
  <Application>Microsoft Office PowerPoint</Application>
  <PresentationFormat>Экран (4:3)</PresentationFormat>
  <Paragraphs>90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ARM_21</dc:creator>
  <cp:lastModifiedBy>Пользователь</cp:lastModifiedBy>
  <cp:revision>53</cp:revision>
  <dcterms:created xsi:type="dcterms:W3CDTF">2021-02-11T12:53:21Z</dcterms:created>
  <dcterms:modified xsi:type="dcterms:W3CDTF">2021-02-18T12:07:30Z</dcterms:modified>
</cp:coreProperties>
</file>