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CC00FF"/>
    <a:srgbClr val="CC00CC"/>
    <a:srgbClr val="E4A1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E5883-1E19-419C-BE6A-1DA159AE2385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2FF0A-7D7E-4CF5-8DDA-8B4A7C898D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313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2FF0A-7D7E-4CF5-8DDA-8B4A7C898D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99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_y2lotSSNk4" TargetMode="External"/><Relationship Id="rId3" Type="http://schemas.openxmlformats.org/officeDocument/2006/relationships/image" Target="../media/image1.jp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hyperlink" Target="https://www.youtube.com/watch?v=kpHSnkGkXss" TargetMode="External"/><Relationship Id="rId5" Type="http://schemas.openxmlformats.org/officeDocument/2006/relationships/hyperlink" Target="https://gazovichok.tvoysadik.ru/" TargetMode="External"/><Relationship Id="rId10" Type="http://schemas.openxmlformats.org/officeDocument/2006/relationships/hyperlink" Target="https://youtu.be/Zrl7I9dwgQg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youtu.be/vcstCjsjpB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0" y="0"/>
            <a:ext cx="9144000" cy="7045441"/>
            <a:chOff x="-58104" y="2"/>
            <a:chExt cx="9144000" cy="7045441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8104" y="2"/>
              <a:ext cx="9144000" cy="6857999"/>
            </a:xfrm>
            <a:prstGeom prst="rect">
              <a:avLst/>
            </a:prstGeom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61" t="64863"/>
            <a:stretch/>
          </p:blipFill>
          <p:spPr bwMode="auto">
            <a:xfrm>
              <a:off x="2674474" y="6045315"/>
              <a:ext cx="1839422" cy="10001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6" name="Группа 5"/>
            <p:cNvGrpSpPr/>
            <p:nvPr/>
          </p:nvGrpSpPr>
          <p:grpSpPr>
            <a:xfrm>
              <a:off x="347398" y="434870"/>
              <a:ext cx="8485859" cy="6118581"/>
              <a:chOff x="347398" y="434870"/>
              <a:chExt cx="8485859" cy="6118581"/>
            </a:xfrm>
          </p:grpSpPr>
          <p:sp>
            <p:nvSpPr>
              <p:cNvPr id="8" name="Прямоугольник 7"/>
              <p:cNvSpPr/>
              <p:nvPr/>
            </p:nvSpPr>
            <p:spPr>
              <a:xfrm>
                <a:off x="3743908" y="2317486"/>
                <a:ext cx="1656184" cy="216024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ArchUp">
                  <a:avLst/>
                </a:prstTxWarp>
                <a:spAutoFit/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pPr algn="ctr"/>
                <a:endParaRPr lang="ru-RU" sz="2000" b="1" spc="150" dirty="0" smtClean="0">
                  <a:ln w="11430">
                    <a:solidFill>
                      <a:srgbClr val="CC00FF"/>
                    </a:solidFill>
                  </a:ln>
                  <a:solidFill>
                    <a:srgbClr val="F8F8F8"/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</a:endParaRPr>
              </a:p>
              <a:p>
                <a:pPr algn="ctr"/>
                <a:r>
                  <a:rPr lang="en-US" sz="2800" b="1" spc="150" dirty="0" smtClean="0">
                    <a:ln w="11430">
                      <a:solidFill>
                        <a:srgbClr val="CC00FF"/>
                      </a:solidFill>
                    </a:ln>
                    <a:solidFill>
                      <a:srgbClr val="F8F8F8"/>
                    </a:solidFill>
                    <a:effectLst>
                      <a:outerShdw blurRad="25400" algn="tl" rotWithShape="0">
                        <a:srgbClr val="000000">
                          <a:alpha val="43000"/>
                        </a:srgbClr>
                      </a:outerShdw>
                    </a:effectLst>
                  </a:rPr>
                  <a:t>XVI</a:t>
                </a:r>
                <a:endParaRPr lang="ru-RU" sz="2800" b="1" spc="150" dirty="0">
                  <a:ln w="11430">
                    <a:solidFill>
                      <a:srgbClr val="CC00FF"/>
                    </a:solidFill>
                  </a:ln>
                  <a:solidFill>
                    <a:srgbClr val="F8F8F8"/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</a:endParaRP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2441881" y="4581128"/>
                <a:ext cx="4356514" cy="46166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ru-RU" sz="2400" b="1" dirty="0" smtClean="0">
                    <a:ln w="6350">
                      <a:solidFill>
                        <a:srgbClr val="002060"/>
                      </a:solidFill>
                      <a:prstDash val="solid"/>
                    </a:ln>
                    <a:solidFill>
                      <a:schemeClr val="bg1"/>
                    </a:solidFill>
                  </a:rPr>
                  <a:t>«</a:t>
                </a:r>
                <a:r>
                  <a:rPr lang="ru-RU" sz="2400" b="1" dirty="0">
                    <a:ln w="6350">
                      <a:solidFill>
                        <a:srgbClr val="002060"/>
                      </a:solidFill>
                      <a:prstDash val="solid"/>
                    </a:ln>
                    <a:solidFill>
                      <a:schemeClr val="bg1"/>
                    </a:solidFill>
                  </a:rPr>
                  <a:t>Новый год – новые решения»</a:t>
                </a:r>
                <a:endParaRPr lang="ru-RU" sz="2400" b="1" cap="none" spc="0" dirty="0">
                  <a:ln w="6350">
                    <a:solidFill>
                      <a:srgbClr val="002060"/>
                    </a:solidFill>
                    <a:prstDash val="solid"/>
                  </a:ln>
                  <a:solidFill>
                    <a:schemeClr val="bg1"/>
                  </a:solidFill>
                </a:endParaRPr>
              </a:p>
            </p:txBody>
          </p:sp>
          <p:pic>
            <p:nvPicPr>
              <p:cNvPr id="11" name="Рисунок 10" descr="C:\Users\User\Desktop\Газовичок\f27206590f855d92036ae583acd23f07.png">
                <a:hlinkClick r:id="rId5"/>
              </p:cNvPr>
              <p:cNvPicPr/>
              <p:nvPr/>
            </p:nvPicPr>
            <p:blipFill>
              <a:blip r:embed="rId6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1521" b="96198" l="5344" r="94275">
                            <a14:foregroundMark x1="34733" y1="12548" x2="10687" y2="35361"/>
                            <a14:foregroundMark x1="8779" y1="42966" x2="13740" y2="72624"/>
                            <a14:foregroundMark x1="13740" y1="72624" x2="13740" y2="72624"/>
                            <a14:foregroundMark x1="33206" y1="11407" x2="15649" y2="26236"/>
                            <a14:foregroundMark x1="37023" y1="10266" x2="58015" y2="10266"/>
                            <a14:foregroundMark x1="64504" y1="11407" x2="84351" y2="25475"/>
                            <a14:foregroundMark x1="84351" y1="27376" x2="92366" y2="49810"/>
                            <a14:foregroundMark x1="91985" y1="52091" x2="81298" y2="71863"/>
                            <a14:foregroundMark x1="90076" y1="48669" x2="90076" y2="48669"/>
                            <a14:foregroundMark x1="81298" y1="73764" x2="61832" y2="90114"/>
                            <a14:foregroundMark x1="19466" y1="76046" x2="39695" y2="89354"/>
                            <a14:foregroundMark x1="45420" y1="90114" x2="57252" y2="88973"/>
                            <a14:foregroundMark x1="14122" y1="71483" x2="18702" y2="78327"/>
                            <a14:foregroundMark x1="23282" y1="81749" x2="23282" y2="81749"/>
                            <a14:foregroundMark x1="74427" y1="81369" x2="74427" y2="81369"/>
                            <a14:foregroundMark x1="85115" y1="70722" x2="85115" y2="70722"/>
                            <a14:foregroundMark x1="29771" y1="85551" x2="29771" y2="85551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7398" y="2533510"/>
                <a:ext cx="1813774" cy="175790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1" name="Скругленный прямоугольник 20">
                <a:hlinkClick r:id="rId8"/>
              </p:cNvPr>
              <p:cNvSpPr/>
              <p:nvPr/>
            </p:nvSpPr>
            <p:spPr>
              <a:xfrm>
                <a:off x="419406" y="476673"/>
                <a:ext cx="2821884" cy="1368152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  <a:prstDash val="dashDot"/>
              </a:ln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rgbClr val="CC00CC"/>
                    </a:solidFill>
                    <a:effectLst>
                      <a:outerShdw blurRad="50800" dist="50800" dir="5400000" algn="ctr" rotWithShape="0">
                        <a:srgbClr val="000000">
                          <a:alpha val="0"/>
                        </a:srgbClr>
                      </a:outerShdw>
                      <a:reflection stA="23000" endPos="41000" dir="5400000" sy="-100000" algn="bl" rotWithShape="0"/>
                    </a:effectLst>
                    <a:latin typeface="Gabriola" pitchFamily="82" charset="0"/>
                  </a:rPr>
                  <a:t>Использование </a:t>
                </a:r>
                <a:r>
                  <a:rPr lang="ru-RU" b="1" dirty="0">
                    <a:solidFill>
                      <a:srgbClr val="CC00CC"/>
                    </a:solidFill>
                    <a:effectLst>
                      <a:outerShdw blurRad="50800" dist="50800" dir="5400000" algn="ctr" rotWithShape="0">
                        <a:srgbClr val="000000">
                          <a:alpha val="0"/>
                        </a:srgbClr>
                      </a:outerShdw>
                      <a:reflection stA="23000" endPos="41000" dir="5400000" sy="-100000" algn="bl" rotWithShape="0"/>
                    </a:effectLst>
                    <a:latin typeface="Gabriola" pitchFamily="82" charset="0"/>
                  </a:rPr>
                  <a:t>STEM-технологии в ДОУ для формирования основ программирования старших дошкольников.</a:t>
                </a:r>
              </a:p>
            </p:txBody>
          </p:sp>
          <p:sp>
            <p:nvSpPr>
              <p:cNvPr id="26" name="Скругленный прямоугольник 25">
                <a:hlinkClick r:id="rId9"/>
              </p:cNvPr>
              <p:cNvSpPr/>
              <p:nvPr/>
            </p:nvSpPr>
            <p:spPr>
              <a:xfrm>
                <a:off x="5787188" y="434870"/>
                <a:ext cx="2449211" cy="1368151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  <a:prstDash val="dashDot"/>
              </a:ln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ru-RU" sz="2000" b="1" dirty="0" smtClean="0">
                    <a:solidFill>
                      <a:srgbClr val="CC00CC"/>
                    </a:solidFill>
                    <a:effectLst>
                      <a:reflection stA="16000" endPos="60000" dir="5400000" sy="-100000" algn="bl" rotWithShape="0"/>
                    </a:effectLst>
                    <a:latin typeface="Gabriola" pitchFamily="82" charset="0"/>
                  </a:rPr>
                  <a:t>«</a:t>
                </a:r>
                <a:r>
                  <a:rPr lang="ru-RU" b="1" dirty="0" smtClean="0">
                    <a:solidFill>
                      <a:srgbClr val="CC00CC"/>
                    </a:solidFill>
                    <a:effectLst>
                      <a:reflection stA="16000" endPos="60000" dir="5400000" sy="-100000" algn="bl" rotWithShape="0"/>
                    </a:effectLst>
                    <a:latin typeface="Gabriola" pitchFamily="82" charset="0"/>
                  </a:rPr>
                  <a:t>Столярная мастерская» - одна из современных форм работы с дошкольниками.</a:t>
                </a:r>
                <a:endParaRPr lang="ru-RU" b="1" dirty="0">
                  <a:solidFill>
                    <a:srgbClr val="CC00CC"/>
                  </a:solidFill>
                  <a:effectLst>
                    <a:reflection stA="16000" endPos="60000" dir="5400000" sy="-100000" algn="bl" rotWithShape="0"/>
                  </a:effectLst>
                  <a:latin typeface="Gabriola" pitchFamily="82" charset="0"/>
                </a:endParaRPr>
              </a:p>
            </p:txBody>
          </p:sp>
          <p:sp>
            <p:nvSpPr>
              <p:cNvPr id="28" name="Скругленный прямоугольник 27">
                <a:hlinkClick r:id="rId10"/>
              </p:cNvPr>
              <p:cNvSpPr/>
              <p:nvPr/>
            </p:nvSpPr>
            <p:spPr>
              <a:xfrm>
                <a:off x="5943961" y="5018243"/>
                <a:ext cx="2684357" cy="1482838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  <a:prstDash val="dashDot"/>
              </a:ln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tx1"/>
                    </a:solidFill>
                    <a:effectLst>
                      <a:reflection blurRad="38100" stA="42000" endPos="56000" dist="38100" dir="5400000" sy="-100000" algn="bl" rotWithShape="0"/>
                    </a:effectLst>
                    <a:latin typeface="Gabriola" pitchFamily="82" charset="0"/>
                  </a:rPr>
                  <a:t>«Интерактивный </a:t>
                </a:r>
                <a:r>
                  <a:rPr lang="ru-RU" b="1" dirty="0" err="1">
                    <a:solidFill>
                      <a:schemeClr val="tx1"/>
                    </a:solidFill>
                    <a:effectLst>
                      <a:reflection blurRad="38100" stA="42000" endPos="56000" dist="38100" dir="5400000" sy="-100000" algn="bl" rotWithShape="0"/>
                    </a:effectLst>
                    <a:latin typeface="Gabriola" pitchFamily="82" charset="0"/>
                  </a:rPr>
                  <a:t>скалодром</a:t>
                </a:r>
                <a:r>
                  <a:rPr lang="ru-RU" b="1" dirty="0">
                    <a:solidFill>
                      <a:schemeClr val="tx1"/>
                    </a:solidFill>
                    <a:effectLst>
                      <a:reflection blurRad="38100" stA="42000" endPos="56000" dist="38100" dir="5400000" sy="-100000" algn="bl" rotWithShape="0"/>
                    </a:effectLst>
                    <a:latin typeface="Gabriola" pitchFamily="82" charset="0"/>
                  </a:rPr>
                  <a:t>» как </a:t>
                </a:r>
                <a:r>
                  <a:rPr lang="ru-RU" b="1" dirty="0" err="1">
                    <a:solidFill>
                      <a:schemeClr val="tx1"/>
                    </a:solidFill>
                    <a:effectLst>
                      <a:reflection blurRad="38100" stA="42000" endPos="56000" dist="38100" dir="5400000" sy="-100000" algn="bl" rotWithShape="0"/>
                    </a:effectLst>
                    <a:latin typeface="Gabriola" pitchFamily="82" charset="0"/>
                  </a:rPr>
                  <a:t>здоровьесберегающая</a:t>
                </a:r>
                <a:r>
                  <a:rPr lang="ru-RU" b="1" dirty="0">
                    <a:solidFill>
                      <a:schemeClr val="tx1"/>
                    </a:solidFill>
                    <a:effectLst>
                      <a:reflection blurRad="38100" stA="42000" endPos="56000" dist="38100" dir="5400000" sy="-100000" algn="bl" rotWithShape="0"/>
                    </a:effectLst>
                    <a:latin typeface="Gabriola" pitchFamily="82" charset="0"/>
                  </a:rPr>
                  <a:t> технология в ДОУ.</a:t>
                </a:r>
              </a:p>
            </p:txBody>
          </p:sp>
          <p:sp>
            <p:nvSpPr>
              <p:cNvPr id="24" name="Скругленный прямоугольник 23">
                <a:hlinkClick r:id="rId11"/>
              </p:cNvPr>
              <p:cNvSpPr/>
              <p:nvPr/>
            </p:nvSpPr>
            <p:spPr>
              <a:xfrm>
                <a:off x="347398" y="5042793"/>
                <a:ext cx="2736304" cy="1510658"/>
              </a:xfrm>
              <a:prstGeom prst="roundRect">
                <a:avLst/>
              </a:prstGeom>
              <a:noFill/>
              <a:ln>
                <a:solidFill>
                  <a:srgbClr val="0070C0"/>
                </a:solidFill>
              </a:ln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smtClean="0">
                    <a:solidFill>
                      <a:schemeClr val="tx1"/>
                    </a:solidFill>
                    <a:effectLst>
                      <a:reflection stA="40000" endPos="49000" dir="5400000" sy="-100000" algn="bl" rotWithShape="0"/>
                    </a:effectLst>
                    <a:latin typeface="Gabriola" pitchFamily="82" charset="0"/>
                  </a:rPr>
                  <a:t>Создание </a:t>
                </a:r>
                <a:r>
                  <a:rPr lang="ru-RU" b="1" dirty="0">
                    <a:solidFill>
                      <a:schemeClr val="tx1"/>
                    </a:solidFill>
                    <a:effectLst>
                      <a:reflection stA="40000" endPos="49000" dir="5400000" sy="-100000" algn="bl" rotWithShape="0"/>
                    </a:effectLst>
                    <a:latin typeface="Gabriola" pitchFamily="82" charset="0"/>
                  </a:rPr>
                  <a:t>интерактивной среды на коррекционно-развивающих занятиях в пространстве Умного зеркала </a:t>
                </a:r>
                <a:r>
                  <a:rPr lang="ru-RU" b="1" dirty="0" err="1">
                    <a:solidFill>
                      <a:schemeClr val="tx1"/>
                    </a:solidFill>
                    <a:effectLst>
                      <a:reflection stA="40000" endPos="49000" dir="5400000" sy="-100000" algn="bl" rotWithShape="0"/>
                    </a:effectLst>
                    <a:latin typeface="Gabriola" pitchFamily="82" charset="0"/>
                  </a:rPr>
                  <a:t>ArtikMe</a:t>
                </a:r>
                <a:r>
                  <a:rPr lang="ru-RU" b="1" dirty="0">
                    <a:solidFill>
                      <a:schemeClr val="tx1"/>
                    </a:solidFill>
                    <a:effectLst>
                      <a:reflection stA="40000" endPos="49000" dir="5400000" sy="-100000" algn="bl" rotWithShape="0"/>
                    </a:effectLst>
                    <a:latin typeface="Gabriola" pitchFamily="82" charset="0"/>
                  </a:rPr>
                  <a:t>.</a:t>
                </a:r>
              </a:p>
            </p:txBody>
          </p:sp>
          <p:pic>
            <p:nvPicPr>
              <p:cNvPr id="31" name="Рисунок 30" descr="C:\Users\User\Desktop\Газовичок\f27206590f855d92036ae583acd23f07.png">
                <a:hlinkClick r:id="rId5"/>
              </p:cNvPr>
              <p:cNvPicPr/>
              <p:nvPr/>
            </p:nvPicPr>
            <p:blipFill>
              <a:blip r:embed="rId6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1521" b="96198" l="5344" r="94275">
                            <a14:foregroundMark x1="34733" y1="12548" x2="10687" y2="35361"/>
                            <a14:foregroundMark x1="8779" y1="42966" x2="13740" y2="72624"/>
                            <a14:foregroundMark x1="13740" y1="72624" x2="13740" y2="72624"/>
                            <a14:foregroundMark x1="33206" y1="11407" x2="15649" y2="26236"/>
                            <a14:foregroundMark x1="37023" y1="10266" x2="58015" y2="10266"/>
                            <a14:foregroundMark x1="64504" y1="11407" x2="84351" y2="25475"/>
                            <a14:foregroundMark x1="84351" y1="27376" x2="92366" y2="49810"/>
                            <a14:foregroundMark x1="91985" y1="52091" x2="81298" y2="71863"/>
                            <a14:foregroundMark x1="90076" y1="48669" x2="90076" y2="48669"/>
                            <a14:foregroundMark x1="81298" y1="73764" x2="61832" y2="90114"/>
                            <a14:foregroundMark x1="19466" y1="76046" x2="39695" y2="89354"/>
                            <a14:foregroundMark x1="45420" y1="90114" x2="57252" y2="88973"/>
                            <a14:foregroundMark x1="14122" y1="71483" x2="18702" y2="78327"/>
                            <a14:foregroundMark x1="23282" y1="81749" x2="23282" y2="81749"/>
                            <a14:foregroundMark x1="74427" y1="81369" x2="74427" y2="81369"/>
                            <a14:foregroundMark x1="85115" y1="70722" x2="85115" y2="70722"/>
                            <a14:foregroundMark x1="29771" y1="85551" x2="29771" y2="85551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19483" y="2480058"/>
                <a:ext cx="1813774" cy="175790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29563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55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2022-01-17T09:00:34Z</dcterms:created>
  <dcterms:modified xsi:type="dcterms:W3CDTF">2022-01-25T06:04:10Z</dcterms:modified>
</cp:coreProperties>
</file>