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6" r:id="rId5"/>
    <p:sldId id="259" r:id="rId6"/>
    <p:sldId id="277" r:id="rId7"/>
    <p:sldId id="278" r:id="rId8"/>
    <p:sldId id="279" r:id="rId9"/>
    <p:sldId id="280" r:id="rId10"/>
    <p:sldId id="281" r:id="rId11"/>
    <p:sldId id="282" r:id="rId12"/>
    <p:sldId id="283" r:id="rId13"/>
    <p:sldId id="284" r:id="rId14"/>
    <p:sldId id="263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727" autoAdjust="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6AB467-6121-4AB3-8F53-43DB35B62CE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53110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C91F15-CE30-4177-B1B7-2132A5572E2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93737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3170D60-FB50-457F-9338-6127D237062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81151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03E081-5A8D-4DD0-B59C-E6289CB15F3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66289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49856FE-63EA-4727-B992-B42442B94C2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598742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926E195-7598-476B-A63B-4B8552EBDB2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296895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5B08C2-9569-485E-8601-6C31AC46489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21073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D007052-C387-4C63-AC70-8A2C8707612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286569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38A6F65-E550-4621-8B5F-9D4E685FDF1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66827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39E58EF-9449-4140-84E3-E194966262B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6937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D4CF4F9-0B20-4F16-AFB8-89DEA92878E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63725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FCC2B16-CCD6-4B44-819F-243FF7C95BB9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gif"/><Relationship Id="rId3" Type="http://schemas.openxmlformats.org/officeDocument/2006/relationships/image" Target="../media/image30.png"/><Relationship Id="rId7" Type="http://schemas.openxmlformats.org/officeDocument/2006/relationships/image" Target="../media/image33.gif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smajliki.ru/smilie-702621543.html" TargetMode="Externa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gif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gif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2209800"/>
            <a:ext cx="9144000" cy="762000"/>
          </a:xfrm>
        </p:spPr>
        <p:txBody>
          <a:bodyPr/>
          <a:lstStyle/>
          <a:p>
            <a:pPr eaLnBrk="1" hangingPunct="1"/>
            <a:r>
              <a:rPr lang="ru-RU" altLang="ru-RU" b="1" dirty="0"/>
              <a:t>Графические диктанты</a:t>
            </a:r>
            <a:br>
              <a:rPr lang="ru-RU" altLang="ru-RU" b="1" dirty="0"/>
            </a:br>
            <a:r>
              <a:rPr lang="ru-RU" altLang="ru-RU" b="1" dirty="0"/>
              <a:t>(Рисование по клеточкам)</a:t>
            </a:r>
            <a:br>
              <a:rPr lang="ru-RU" altLang="ru-RU" b="1" dirty="0"/>
            </a:br>
            <a:r>
              <a:rPr lang="ru-RU" altLang="ru-RU" b="1" dirty="0"/>
              <a:t>детям от 5 – 10 лет</a:t>
            </a:r>
            <a:endParaRPr lang="ru-RU" altLang="ru-RU" dirty="0"/>
          </a:p>
        </p:txBody>
      </p:sp>
      <p:pic>
        <p:nvPicPr>
          <p:cNvPr id="2052" name="Picture 5" descr="http://animashky.ru/flist/3dpeople/21/6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5029200"/>
            <a:ext cx="13716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7" descr="http://s50.radikal.ru/i129/1005/07/479862ddf49b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0975" y="4495800"/>
            <a:ext cx="1162050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TextBox 74"/>
          <p:cNvSpPr txBox="1"/>
          <p:nvPr/>
        </p:nvSpPr>
        <p:spPr>
          <a:xfrm>
            <a:off x="8103041" y="848901"/>
            <a:ext cx="70215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3  </a:t>
            </a:r>
          </a:p>
          <a:p>
            <a:r>
              <a:rPr lang="ru-RU" sz="3600" b="1" dirty="0"/>
              <a:t>1 </a:t>
            </a:r>
          </a:p>
          <a:p>
            <a:r>
              <a:rPr lang="ru-RU" sz="3600" b="1" dirty="0"/>
              <a:t>1</a:t>
            </a:r>
          </a:p>
          <a:p>
            <a:r>
              <a:rPr lang="ru-RU" sz="3600" b="1" dirty="0"/>
              <a:t>3</a:t>
            </a:r>
          </a:p>
          <a:p>
            <a:r>
              <a:rPr lang="ru-RU" sz="3600" b="1" dirty="0"/>
              <a:t>1</a:t>
            </a:r>
          </a:p>
          <a:p>
            <a:r>
              <a:rPr lang="ru-RU" sz="3600" b="1" dirty="0"/>
              <a:t>2</a:t>
            </a:r>
          </a:p>
          <a:p>
            <a:r>
              <a:rPr lang="ru-RU" sz="3600" b="1" dirty="0"/>
              <a:t>3</a:t>
            </a:r>
          </a:p>
          <a:p>
            <a:r>
              <a:rPr lang="ru-RU" sz="3600" b="1" dirty="0"/>
              <a:t>1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7020272" y="848901"/>
            <a:ext cx="70215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3</a:t>
            </a:r>
          </a:p>
          <a:p>
            <a:r>
              <a:rPr lang="ru-RU" sz="3600" b="1" dirty="0"/>
              <a:t>2</a:t>
            </a:r>
          </a:p>
          <a:p>
            <a:r>
              <a:rPr lang="ru-RU" sz="3600" b="1" dirty="0"/>
              <a:t>1</a:t>
            </a:r>
          </a:p>
          <a:p>
            <a:r>
              <a:rPr lang="ru-RU" sz="3600" b="1" dirty="0"/>
              <a:t>3  </a:t>
            </a:r>
          </a:p>
          <a:p>
            <a:r>
              <a:rPr lang="ru-RU" sz="3600" b="1" dirty="0"/>
              <a:t>1 </a:t>
            </a:r>
          </a:p>
          <a:p>
            <a:r>
              <a:rPr lang="ru-RU" sz="3600" b="1" dirty="0"/>
              <a:t>1</a:t>
            </a:r>
          </a:p>
          <a:p>
            <a:r>
              <a:rPr lang="ru-RU" sz="3600" b="1" dirty="0"/>
              <a:t>3</a:t>
            </a:r>
          </a:p>
          <a:p>
            <a:r>
              <a:rPr lang="ru-RU" sz="3600" b="1" dirty="0"/>
              <a:t>3</a:t>
            </a:r>
          </a:p>
        </p:txBody>
      </p:sp>
      <p:pic>
        <p:nvPicPr>
          <p:cNvPr id="58" name="Picture 6" descr="http://hdjpg.ru/img/picture/Jun/19/e68010cc0f64356a3e6c94536011e9b3/6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1806967" y="-475155"/>
            <a:ext cx="3302598" cy="4937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TextBox 37"/>
          <p:cNvSpPr txBox="1"/>
          <p:nvPr/>
        </p:nvSpPr>
        <p:spPr>
          <a:xfrm>
            <a:off x="5958076" y="836712"/>
            <a:ext cx="70215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1  </a:t>
            </a:r>
          </a:p>
          <a:p>
            <a:r>
              <a:rPr lang="ru-RU" sz="3600" b="1" dirty="0"/>
              <a:t>2 </a:t>
            </a:r>
          </a:p>
          <a:p>
            <a:r>
              <a:rPr lang="ru-RU" sz="3600" b="1" dirty="0"/>
              <a:t>2</a:t>
            </a:r>
          </a:p>
          <a:p>
            <a:r>
              <a:rPr lang="ru-RU" sz="3600" b="1" dirty="0"/>
              <a:t>1</a:t>
            </a:r>
          </a:p>
          <a:p>
            <a:r>
              <a:rPr lang="ru-RU" sz="3600" b="1" dirty="0"/>
              <a:t>2</a:t>
            </a:r>
          </a:p>
          <a:p>
            <a:r>
              <a:rPr lang="ru-RU" sz="3600" b="1" dirty="0"/>
              <a:t>2</a:t>
            </a:r>
          </a:p>
          <a:p>
            <a:r>
              <a:rPr lang="ru-RU" sz="3600" b="1" dirty="0"/>
              <a:t>1</a:t>
            </a:r>
          </a:p>
          <a:p>
            <a:r>
              <a:rPr lang="ru-RU" sz="3600" b="1" dirty="0"/>
              <a:t>1</a:t>
            </a:r>
          </a:p>
        </p:txBody>
      </p:sp>
      <p:cxnSp>
        <p:nvCxnSpPr>
          <p:cNvPr id="4" name="Прямая со стрелкой 3"/>
          <p:cNvCxnSpPr/>
          <p:nvPr/>
        </p:nvCxnSpPr>
        <p:spPr>
          <a:xfrm flipV="1">
            <a:off x="7408606" y="3204706"/>
            <a:ext cx="0" cy="2880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6461554" y="3212976"/>
            <a:ext cx="0" cy="27964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>
            <a:off x="6313346" y="2780928"/>
            <a:ext cx="29641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 flipV="1">
            <a:off x="1547664" y="3644671"/>
            <a:ext cx="1074554" cy="6732"/>
          </a:xfrm>
          <a:prstGeom prst="line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2063552" y="5272003"/>
            <a:ext cx="0" cy="569778"/>
          </a:xfrm>
          <a:prstGeom prst="line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 flipV="1">
            <a:off x="3156146" y="4742948"/>
            <a:ext cx="566716" cy="8418"/>
          </a:xfrm>
          <a:prstGeom prst="line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3707904" y="5779932"/>
            <a:ext cx="1131433" cy="0"/>
          </a:xfrm>
          <a:prstGeom prst="line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V="1">
            <a:off x="4816477" y="5231041"/>
            <a:ext cx="0" cy="548891"/>
          </a:xfrm>
          <a:prstGeom prst="line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H="1" flipV="1">
            <a:off x="3707904" y="4743994"/>
            <a:ext cx="3116" cy="1035938"/>
          </a:xfrm>
          <a:prstGeom prst="line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3172976" y="4751366"/>
            <a:ext cx="3597" cy="1060277"/>
          </a:xfrm>
          <a:prstGeom prst="line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2047254" y="5269714"/>
            <a:ext cx="550758" cy="2289"/>
          </a:xfrm>
          <a:prstGeom prst="line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7" name="Овал 1026"/>
          <p:cNvSpPr/>
          <p:nvPr/>
        </p:nvSpPr>
        <p:spPr>
          <a:xfrm>
            <a:off x="4793618" y="5229200"/>
            <a:ext cx="45719" cy="72008"/>
          </a:xfrm>
          <a:prstGeom prst="ellipse">
            <a:avLst/>
          </a:prstGeom>
          <a:solidFill>
            <a:srgbClr val="FF00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 flipH="1" flipV="1">
            <a:off x="1532230" y="3103025"/>
            <a:ext cx="15434" cy="548378"/>
          </a:xfrm>
          <a:prstGeom prst="line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V="1">
            <a:off x="2616403" y="3645024"/>
            <a:ext cx="0" cy="1672084"/>
          </a:xfrm>
          <a:prstGeom prst="line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H="1">
            <a:off x="2051720" y="5800269"/>
            <a:ext cx="1092584" cy="11374"/>
          </a:xfrm>
          <a:prstGeom prst="line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 flipV="1">
            <a:off x="6428194" y="4293096"/>
            <a:ext cx="0" cy="2880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>
            <a:off x="6369493" y="4956570"/>
            <a:ext cx="279648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>
            <a:off x="6379592" y="1003881"/>
            <a:ext cx="0" cy="27964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 flipH="1">
            <a:off x="6279986" y="1735862"/>
            <a:ext cx="29641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 flipV="1">
            <a:off x="6433175" y="2083566"/>
            <a:ext cx="0" cy="2880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 flipH="1">
            <a:off x="6313346" y="3929015"/>
            <a:ext cx="29641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6444208" y="6237312"/>
            <a:ext cx="1370801" cy="33855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/>
              <a:t>ПРОВЕРКА</a:t>
            </a:r>
          </a:p>
        </p:txBody>
      </p:sp>
      <p:cxnSp>
        <p:nvCxnSpPr>
          <p:cNvPr id="42" name="Прямая со стрелкой 41"/>
          <p:cNvCxnSpPr/>
          <p:nvPr/>
        </p:nvCxnSpPr>
        <p:spPr>
          <a:xfrm>
            <a:off x="8445735" y="4972195"/>
            <a:ext cx="279648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 flipV="1">
            <a:off x="1509977" y="3090096"/>
            <a:ext cx="1634327" cy="6732"/>
          </a:xfrm>
          <a:prstGeom prst="line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 flipH="1" flipV="1">
            <a:off x="3144304" y="2541268"/>
            <a:ext cx="15434" cy="548378"/>
          </a:xfrm>
          <a:prstGeom prst="line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/>
        </p:nvCxnSpPr>
        <p:spPr>
          <a:xfrm flipV="1">
            <a:off x="2622218" y="2580029"/>
            <a:ext cx="550758" cy="2289"/>
          </a:xfrm>
          <a:prstGeom prst="line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 flipV="1">
            <a:off x="2622218" y="910234"/>
            <a:ext cx="0" cy="1672084"/>
          </a:xfrm>
          <a:prstGeom prst="line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 flipV="1">
            <a:off x="2641102" y="901979"/>
            <a:ext cx="1634327" cy="6732"/>
          </a:xfrm>
          <a:prstGeom prst="line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 flipV="1">
            <a:off x="4250609" y="869184"/>
            <a:ext cx="0" cy="1672084"/>
          </a:xfrm>
          <a:prstGeom prst="line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 flipV="1">
            <a:off x="3722862" y="2530497"/>
            <a:ext cx="550758" cy="2289"/>
          </a:xfrm>
          <a:prstGeom prst="line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/>
          <p:nvPr/>
        </p:nvCxnSpPr>
        <p:spPr>
          <a:xfrm flipH="1" flipV="1">
            <a:off x="3725743" y="2541268"/>
            <a:ext cx="15434" cy="548378"/>
          </a:xfrm>
          <a:prstGeom prst="line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/>
          <p:nvPr/>
        </p:nvCxnSpPr>
        <p:spPr>
          <a:xfrm flipV="1">
            <a:off x="3722862" y="3090096"/>
            <a:ext cx="1634327" cy="6732"/>
          </a:xfrm>
          <a:prstGeom prst="line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 flipH="1" flipV="1">
            <a:off x="5328544" y="3098869"/>
            <a:ext cx="15434" cy="548378"/>
          </a:xfrm>
          <a:prstGeom prst="line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/>
          <p:nvPr/>
        </p:nvCxnSpPr>
        <p:spPr>
          <a:xfrm flipH="1">
            <a:off x="4212551" y="3638024"/>
            <a:ext cx="1131433" cy="0"/>
          </a:xfrm>
          <a:prstGeom prst="line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 flipV="1">
            <a:off x="4250609" y="3597630"/>
            <a:ext cx="0" cy="1672084"/>
          </a:xfrm>
          <a:prstGeom prst="line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/>
          <p:nvPr/>
        </p:nvCxnSpPr>
        <p:spPr>
          <a:xfrm flipH="1" flipV="1">
            <a:off x="4256667" y="5236896"/>
            <a:ext cx="566716" cy="8418"/>
          </a:xfrm>
          <a:prstGeom prst="line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6" name="Picture 4" descr="http://worldartsme.com/?module=images&amp;act=download&amp;url=green-robot-clipart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863" y="0"/>
            <a:ext cx="1843317" cy="2767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6" name="Прямая со стрелкой 75"/>
          <p:cNvCxnSpPr/>
          <p:nvPr/>
        </p:nvCxnSpPr>
        <p:spPr>
          <a:xfrm flipV="1">
            <a:off x="7433223" y="4317736"/>
            <a:ext cx="0" cy="2880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 стрелкой 78"/>
          <p:cNvCxnSpPr/>
          <p:nvPr/>
        </p:nvCxnSpPr>
        <p:spPr>
          <a:xfrm flipH="1">
            <a:off x="8384232" y="1705226"/>
            <a:ext cx="29641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 стрелкой 81"/>
          <p:cNvCxnSpPr/>
          <p:nvPr/>
        </p:nvCxnSpPr>
        <p:spPr>
          <a:xfrm>
            <a:off x="8532744" y="2119921"/>
            <a:ext cx="0" cy="27964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 стрелкой 82"/>
          <p:cNvCxnSpPr/>
          <p:nvPr/>
        </p:nvCxnSpPr>
        <p:spPr>
          <a:xfrm flipH="1">
            <a:off x="8437351" y="3905347"/>
            <a:ext cx="29641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 стрелкой 83"/>
          <p:cNvCxnSpPr/>
          <p:nvPr/>
        </p:nvCxnSpPr>
        <p:spPr>
          <a:xfrm>
            <a:off x="8454119" y="2820373"/>
            <a:ext cx="279648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/>
          <p:nvPr/>
        </p:nvCxnSpPr>
        <p:spPr>
          <a:xfrm>
            <a:off x="8532440" y="4347656"/>
            <a:ext cx="0" cy="27964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/>
          <p:nvPr/>
        </p:nvCxnSpPr>
        <p:spPr>
          <a:xfrm flipV="1">
            <a:off x="7452320" y="2083566"/>
            <a:ext cx="0" cy="2880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 стрелкой 58"/>
          <p:cNvCxnSpPr/>
          <p:nvPr/>
        </p:nvCxnSpPr>
        <p:spPr>
          <a:xfrm>
            <a:off x="7371350" y="2789776"/>
            <a:ext cx="279648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 стрелкой 72"/>
          <p:cNvCxnSpPr/>
          <p:nvPr/>
        </p:nvCxnSpPr>
        <p:spPr>
          <a:xfrm>
            <a:off x="8532440" y="1015513"/>
            <a:ext cx="0" cy="27964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 стрелкой 76"/>
          <p:cNvCxnSpPr/>
          <p:nvPr/>
        </p:nvCxnSpPr>
        <p:spPr>
          <a:xfrm flipV="1">
            <a:off x="7452320" y="1003881"/>
            <a:ext cx="0" cy="2880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 стрелкой 84"/>
          <p:cNvCxnSpPr/>
          <p:nvPr/>
        </p:nvCxnSpPr>
        <p:spPr>
          <a:xfrm flipH="1">
            <a:off x="7325632" y="1737592"/>
            <a:ext cx="29641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 стрелкой 86"/>
          <p:cNvCxnSpPr/>
          <p:nvPr/>
        </p:nvCxnSpPr>
        <p:spPr>
          <a:xfrm>
            <a:off x="8504097" y="3213090"/>
            <a:ext cx="0" cy="27964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 стрелкой 88"/>
          <p:cNvCxnSpPr/>
          <p:nvPr/>
        </p:nvCxnSpPr>
        <p:spPr>
          <a:xfrm flipH="1">
            <a:off x="7340305" y="3907063"/>
            <a:ext cx="29641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 стрелкой 89"/>
          <p:cNvCxnSpPr/>
          <p:nvPr/>
        </p:nvCxnSpPr>
        <p:spPr>
          <a:xfrm>
            <a:off x="7360153" y="4951911"/>
            <a:ext cx="279648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3330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50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500"/>
                            </p:stCondLst>
                            <p:childTnLst>
                              <p:par>
                                <p:cTn id="3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500"/>
                            </p:stCondLst>
                            <p:childTnLst>
                              <p:par>
                                <p:cTn id="3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5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8500"/>
                            </p:stCondLst>
                            <p:childTnLst>
                              <p:par>
                                <p:cTn id="4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9500"/>
                            </p:stCondLst>
                            <p:childTnLst>
                              <p:par>
                                <p:cTn id="4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500"/>
                            </p:stCondLst>
                            <p:childTnLst>
                              <p:par>
                                <p:cTn id="5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15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2500"/>
                            </p:stCondLst>
                            <p:childTnLst>
                              <p:par>
                                <p:cTn id="5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3500"/>
                            </p:stCondLst>
                            <p:childTnLst>
                              <p:par>
                                <p:cTn id="6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5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4500"/>
                            </p:stCondLst>
                            <p:childTnLst>
                              <p:par>
                                <p:cTn id="6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55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6500"/>
                            </p:stCondLst>
                            <p:childTnLst>
                              <p:par>
                                <p:cTn id="7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7500"/>
                            </p:stCondLst>
                            <p:childTnLst>
                              <p:par>
                                <p:cTn id="7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1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8500"/>
                            </p:stCondLst>
                            <p:childTnLst>
                              <p:par>
                                <p:cTn id="8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9500"/>
                            </p:stCondLst>
                            <p:childTnLst>
                              <p:par>
                                <p:cTn id="8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0500"/>
                            </p:stCondLst>
                            <p:childTnLst>
                              <p:par>
                                <p:cTn id="9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1500"/>
                            </p:stCondLst>
                            <p:childTnLst>
                              <p:par>
                                <p:cTn id="9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7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2500"/>
                            </p:stCondLst>
                            <p:childTnLst>
                              <p:par>
                                <p:cTn id="9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23500"/>
                            </p:stCondLst>
                            <p:childTnLst>
                              <p:par>
                                <p:cTn id="10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24500"/>
                            </p:stCondLst>
                            <p:childTnLst>
                              <p:par>
                                <p:cTn id="10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Picture 6" descr="http://hdjpg.ru/img/picture/Jun/19/e68010cc0f64356a3e6c94536011e9b3/6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0000"/>
          <a:stretch/>
        </p:blipFill>
        <p:spPr bwMode="auto">
          <a:xfrm rot="5400000">
            <a:off x="2632616" y="350494"/>
            <a:ext cx="1651299" cy="4937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1" name="Прямая соединительная линия 70"/>
          <p:cNvCxnSpPr>
            <a:endCxn id="1027" idx="6"/>
          </p:cNvCxnSpPr>
          <p:nvPr/>
        </p:nvCxnSpPr>
        <p:spPr>
          <a:xfrm flipH="1" flipV="1">
            <a:off x="1017319" y="2497781"/>
            <a:ext cx="10606" cy="1105559"/>
          </a:xfrm>
          <a:prstGeom prst="line">
            <a:avLst/>
          </a:prstGeom>
          <a:ln w="7620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/>
          <p:cNvSpPr txBox="1"/>
          <p:nvPr/>
        </p:nvSpPr>
        <p:spPr>
          <a:xfrm>
            <a:off x="8103041" y="1208941"/>
            <a:ext cx="70215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4</a:t>
            </a:r>
          </a:p>
          <a:p>
            <a:r>
              <a:rPr lang="ru-RU" sz="3600" b="1" dirty="0"/>
              <a:t>1  </a:t>
            </a:r>
          </a:p>
          <a:p>
            <a:r>
              <a:rPr lang="ru-RU" sz="3600" b="1" dirty="0"/>
              <a:t>1 </a:t>
            </a:r>
          </a:p>
          <a:p>
            <a:r>
              <a:rPr lang="ru-RU" sz="3600" b="1" dirty="0"/>
              <a:t>1</a:t>
            </a:r>
          </a:p>
          <a:p>
            <a:r>
              <a:rPr lang="ru-RU" sz="3600" b="1" dirty="0"/>
              <a:t>1</a:t>
            </a:r>
          </a:p>
          <a:p>
            <a:r>
              <a:rPr lang="ru-RU" sz="3600" b="1" dirty="0"/>
              <a:t>3</a:t>
            </a:r>
          </a:p>
          <a:p>
            <a:r>
              <a:rPr lang="ru-RU" sz="3600" b="1" dirty="0"/>
              <a:t>1</a:t>
            </a:r>
          </a:p>
          <a:p>
            <a:r>
              <a:rPr lang="ru-RU" sz="3600" b="1" dirty="0"/>
              <a:t>2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7020272" y="1208941"/>
            <a:ext cx="70215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1</a:t>
            </a:r>
          </a:p>
          <a:p>
            <a:r>
              <a:rPr lang="ru-RU" sz="3600" b="1" dirty="0"/>
              <a:t>1</a:t>
            </a:r>
          </a:p>
          <a:p>
            <a:r>
              <a:rPr lang="ru-RU" sz="3600" b="1" dirty="0"/>
              <a:t>3</a:t>
            </a:r>
          </a:p>
          <a:p>
            <a:r>
              <a:rPr lang="ru-RU" sz="3600" b="1" dirty="0"/>
              <a:t>1  </a:t>
            </a:r>
          </a:p>
          <a:p>
            <a:r>
              <a:rPr lang="ru-RU" sz="3600" b="1" dirty="0"/>
              <a:t>1 </a:t>
            </a:r>
          </a:p>
          <a:p>
            <a:r>
              <a:rPr lang="ru-RU" sz="3600" b="1" dirty="0"/>
              <a:t>1</a:t>
            </a:r>
          </a:p>
          <a:p>
            <a:r>
              <a:rPr lang="ru-RU" sz="3600" b="1" dirty="0"/>
              <a:t>1</a:t>
            </a:r>
          </a:p>
          <a:p>
            <a:endParaRPr lang="ru-RU" sz="3600" b="1" dirty="0"/>
          </a:p>
        </p:txBody>
      </p:sp>
      <p:sp>
        <p:nvSpPr>
          <p:cNvPr id="38" name="TextBox 37"/>
          <p:cNvSpPr txBox="1"/>
          <p:nvPr/>
        </p:nvSpPr>
        <p:spPr>
          <a:xfrm>
            <a:off x="5958076" y="1196752"/>
            <a:ext cx="70215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2  </a:t>
            </a:r>
          </a:p>
          <a:p>
            <a:r>
              <a:rPr lang="ru-RU" sz="3600" b="1" dirty="0"/>
              <a:t>4 </a:t>
            </a:r>
          </a:p>
          <a:p>
            <a:r>
              <a:rPr lang="ru-RU" sz="3600" b="1" dirty="0"/>
              <a:t>1</a:t>
            </a:r>
          </a:p>
          <a:p>
            <a:r>
              <a:rPr lang="ru-RU" sz="3600" b="1" dirty="0"/>
              <a:t>2</a:t>
            </a:r>
          </a:p>
          <a:p>
            <a:r>
              <a:rPr lang="ru-RU" sz="3600" b="1" dirty="0"/>
              <a:t>1</a:t>
            </a:r>
          </a:p>
          <a:p>
            <a:r>
              <a:rPr lang="ru-RU" sz="3600" b="1" dirty="0"/>
              <a:t>1</a:t>
            </a:r>
          </a:p>
          <a:p>
            <a:r>
              <a:rPr lang="ru-RU" sz="3600" b="1" dirty="0"/>
              <a:t>4</a:t>
            </a:r>
          </a:p>
          <a:p>
            <a:endParaRPr lang="ru-RU" sz="3600" b="1" dirty="0"/>
          </a:p>
        </p:txBody>
      </p:sp>
      <p:cxnSp>
        <p:nvCxnSpPr>
          <p:cNvPr id="4" name="Прямая со стрелкой 3"/>
          <p:cNvCxnSpPr/>
          <p:nvPr/>
        </p:nvCxnSpPr>
        <p:spPr>
          <a:xfrm flipV="1">
            <a:off x="8532440" y="4126919"/>
            <a:ext cx="0" cy="2880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6444208" y="1922263"/>
            <a:ext cx="0" cy="27964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>
            <a:off x="8437351" y="3689755"/>
            <a:ext cx="29641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5364088" y="3615241"/>
            <a:ext cx="547624" cy="0"/>
          </a:xfrm>
          <a:prstGeom prst="line">
            <a:avLst/>
          </a:prstGeom>
          <a:ln w="7620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3162203" y="3038731"/>
            <a:ext cx="0" cy="569778"/>
          </a:xfrm>
          <a:prstGeom prst="line">
            <a:avLst/>
          </a:prstGeom>
          <a:ln w="7620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 flipV="1">
            <a:off x="2073532" y="4700481"/>
            <a:ext cx="566716" cy="8418"/>
          </a:xfrm>
          <a:prstGeom prst="line">
            <a:avLst/>
          </a:prstGeom>
          <a:ln w="7620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989387" y="2497781"/>
            <a:ext cx="1085511" cy="0"/>
          </a:xfrm>
          <a:prstGeom prst="line">
            <a:avLst/>
          </a:prstGeom>
          <a:ln w="7620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V="1">
            <a:off x="2074898" y="2497781"/>
            <a:ext cx="0" cy="2211119"/>
          </a:xfrm>
          <a:prstGeom prst="line">
            <a:avLst/>
          </a:prstGeom>
          <a:ln w="7620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2631471" y="3556771"/>
            <a:ext cx="8777" cy="1152128"/>
          </a:xfrm>
          <a:prstGeom prst="line">
            <a:avLst/>
          </a:prstGeom>
          <a:ln w="7620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3157737" y="3057600"/>
            <a:ext cx="2206351" cy="3943"/>
          </a:xfrm>
          <a:prstGeom prst="line">
            <a:avLst/>
          </a:prstGeom>
          <a:ln w="7620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7" name="Овал 1026"/>
          <p:cNvSpPr/>
          <p:nvPr/>
        </p:nvSpPr>
        <p:spPr>
          <a:xfrm>
            <a:off x="971600" y="2461777"/>
            <a:ext cx="45719" cy="72008"/>
          </a:xfrm>
          <a:prstGeom prst="ellipse">
            <a:avLst/>
          </a:prstGeom>
          <a:solidFill>
            <a:srgbClr val="FF0000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 flipV="1">
            <a:off x="5897982" y="3600702"/>
            <a:ext cx="0" cy="1628498"/>
          </a:xfrm>
          <a:prstGeom prst="line">
            <a:avLst/>
          </a:prstGeom>
          <a:ln w="7620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V="1">
            <a:off x="5364088" y="3017609"/>
            <a:ext cx="0" cy="590900"/>
          </a:xfrm>
          <a:prstGeom prst="line">
            <a:avLst/>
          </a:prstGeom>
          <a:ln w="7620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H="1">
            <a:off x="2615911" y="3591966"/>
            <a:ext cx="546292" cy="11374"/>
          </a:xfrm>
          <a:prstGeom prst="line">
            <a:avLst/>
          </a:prstGeom>
          <a:ln w="7620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 flipV="1">
            <a:off x="8533117" y="5179982"/>
            <a:ext cx="0" cy="2880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>
            <a:off x="6304384" y="2605993"/>
            <a:ext cx="279648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>
            <a:off x="7452320" y="1375553"/>
            <a:ext cx="0" cy="27964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 flipH="1">
            <a:off x="7306881" y="4287361"/>
            <a:ext cx="29641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 flipV="1">
            <a:off x="6433353" y="2974800"/>
            <a:ext cx="0" cy="2880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6444208" y="6237312"/>
            <a:ext cx="1370801" cy="33855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/>
              <a:t>ПРОВЕРКА</a:t>
            </a:r>
          </a:p>
        </p:txBody>
      </p:sp>
      <p:cxnSp>
        <p:nvCxnSpPr>
          <p:cNvPr id="42" name="Прямая со стрелкой 41"/>
          <p:cNvCxnSpPr/>
          <p:nvPr/>
        </p:nvCxnSpPr>
        <p:spPr>
          <a:xfrm>
            <a:off x="7371350" y="2085272"/>
            <a:ext cx="279648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>
            <a:off x="5334924" y="5226085"/>
            <a:ext cx="563058" cy="0"/>
          </a:xfrm>
          <a:prstGeom prst="line">
            <a:avLst/>
          </a:prstGeom>
          <a:ln w="7620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 flipV="1">
            <a:off x="5336983" y="5237784"/>
            <a:ext cx="0" cy="548378"/>
          </a:xfrm>
          <a:prstGeom prst="line">
            <a:avLst/>
          </a:prstGeom>
          <a:ln w="7620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/>
        </p:nvCxnSpPr>
        <p:spPr>
          <a:xfrm flipV="1">
            <a:off x="4796187" y="5799816"/>
            <a:ext cx="550758" cy="2289"/>
          </a:xfrm>
          <a:prstGeom prst="line">
            <a:avLst/>
          </a:prstGeom>
          <a:ln w="7620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 flipV="1">
            <a:off x="4784166" y="5212955"/>
            <a:ext cx="0" cy="592309"/>
          </a:xfrm>
          <a:prstGeom prst="line">
            <a:avLst/>
          </a:prstGeom>
          <a:ln w="7620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>
            <a:off x="2621995" y="5253376"/>
            <a:ext cx="2174192" cy="0"/>
          </a:xfrm>
          <a:prstGeom prst="line">
            <a:avLst/>
          </a:prstGeom>
          <a:ln w="7620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 flipH="1" flipV="1">
            <a:off x="2615912" y="5226085"/>
            <a:ext cx="12167" cy="530198"/>
          </a:xfrm>
          <a:prstGeom prst="line">
            <a:avLst/>
          </a:prstGeom>
          <a:ln w="7620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 flipV="1">
            <a:off x="2101322" y="5785018"/>
            <a:ext cx="550758" cy="2289"/>
          </a:xfrm>
          <a:prstGeom prst="line">
            <a:avLst/>
          </a:prstGeom>
          <a:ln w="7620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/>
          <p:nvPr/>
        </p:nvCxnSpPr>
        <p:spPr>
          <a:xfrm flipH="1" flipV="1">
            <a:off x="2085744" y="5251438"/>
            <a:ext cx="15434" cy="548378"/>
          </a:xfrm>
          <a:prstGeom prst="line">
            <a:avLst/>
          </a:prstGeom>
          <a:ln w="7620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/>
          <p:nvPr/>
        </p:nvCxnSpPr>
        <p:spPr>
          <a:xfrm>
            <a:off x="1547663" y="5253376"/>
            <a:ext cx="553659" cy="0"/>
          </a:xfrm>
          <a:prstGeom prst="line">
            <a:avLst/>
          </a:prstGeom>
          <a:ln w="7620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 flipV="1">
            <a:off x="1523470" y="3584457"/>
            <a:ext cx="24193" cy="1682622"/>
          </a:xfrm>
          <a:prstGeom prst="line">
            <a:avLst/>
          </a:prstGeom>
          <a:ln w="7620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/>
          <p:nvPr/>
        </p:nvCxnSpPr>
        <p:spPr>
          <a:xfrm flipH="1" flipV="1">
            <a:off x="989387" y="3570083"/>
            <a:ext cx="566716" cy="8418"/>
          </a:xfrm>
          <a:prstGeom prst="line">
            <a:avLst/>
          </a:prstGeom>
          <a:ln w="7620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 стрелкой 75"/>
          <p:cNvCxnSpPr/>
          <p:nvPr/>
        </p:nvCxnSpPr>
        <p:spPr>
          <a:xfrm flipV="1">
            <a:off x="8532440" y="2985973"/>
            <a:ext cx="0" cy="2880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 стрелкой 78"/>
          <p:cNvCxnSpPr/>
          <p:nvPr/>
        </p:nvCxnSpPr>
        <p:spPr>
          <a:xfrm flipH="1">
            <a:off x="8437351" y="2605993"/>
            <a:ext cx="29641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 стрелкой 81"/>
          <p:cNvCxnSpPr/>
          <p:nvPr/>
        </p:nvCxnSpPr>
        <p:spPr>
          <a:xfrm>
            <a:off x="7455089" y="2479961"/>
            <a:ext cx="0" cy="27964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 стрелкой 82"/>
          <p:cNvCxnSpPr/>
          <p:nvPr/>
        </p:nvCxnSpPr>
        <p:spPr>
          <a:xfrm flipH="1">
            <a:off x="8437616" y="4799485"/>
            <a:ext cx="29641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 стрелкой 83"/>
          <p:cNvCxnSpPr/>
          <p:nvPr/>
        </p:nvCxnSpPr>
        <p:spPr>
          <a:xfrm>
            <a:off x="6321730" y="4827533"/>
            <a:ext cx="279648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/>
          <p:nvPr/>
        </p:nvCxnSpPr>
        <p:spPr>
          <a:xfrm flipV="1">
            <a:off x="7471120" y="4647884"/>
            <a:ext cx="0" cy="2880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 стрелкой 58"/>
          <p:cNvCxnSpPr/>
          <p:nvPr/>
        </p:nvCxnSpPr>
        <p:spPr>
          <a:xfrm>
            <a:off x="6313346" y="1515377"/>
            <a:ext cx="279648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 стрелкой 76"/>
          <p:cNvCxnSpPr/>
          <p:nvPr/>
        </p:nvCxnSpPr>
        <p:spPr>
          <a:xfrm flipV="1">
            <a:off x="6405152" y="4077072"/>
            <a:ext cx="0" cy="2880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 стрелкой 84"/>
          <p:cNvCxnSpPr/>
          <p:nvPr/>
        </p:nvCxnSpPr>
        <p:spPr>
          <a:xfrm flipH="1">
            <a:off x="7329733" y="3129989"/>
            <a:ext cx="29641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 стрелкой 86"/>
          <p:cNvCxnSpPr/>
          <p:nvPr/>
        </p:nvCxnSpPr>
        <p:spPr>
          <a:xfrm>
            <a:off x="7447638" y="3584457"/>
            <a:ext cx="0" cy="27964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 стрелкой 88"/>
          <p:cNvCxnSpPr/>
          <p:nvPr/>
        </p:nvCxnSpPr>
        <p:spPr>
          <a:xfrm flipH="1">
            <a:off x="8437351" y="1515246"/>
            <a:ext cx="29641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 стрелкой 89"/>
          <p:cNvCxnSpPr/>
          <p:nvPr/>
        </p:nvCxnSpPr>
        <p:spPr>
          <a:xfrm>
            <a:off x="6304384" y="3686037"/>
            <a:ext cx="279648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Овал 79"/>
          <p:cNvSpPr/>
          <p:nvPr/>
        </p:nvSpPr>
        <p:spPr>
          <a:xfrm>
            <a:off x="1403648" y="2708919"/>
            <a:ext cx="152455" cy="194705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http://www.little-tales.ru/wp-content/uploads/2009/05/cherepah_tmb.gif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1" y="265274"/>
            <a:ext cx="3528392" cy="1936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8" name="Прямая со стрелкой 87"/>
          <p:cNvCxnSpPr/>
          <p:nvPr/>
        </p:nvCxnSpPr>
        <p:spPr>
          <a:xfrm>
            <a:off x="8532440" y="1922263"/>
            <a:ext cx="0" cy="27964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7181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500"/>
                            </p:stCondLst>
                            <p:childTnLst>
                              <p:par>
                                <p:cTn id="3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500"/>
                            </p:stCondLst>
                            <p:childTnLst>
                              <p:par>
                                <p:cTn id="3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8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9500"/>
                            </p:stCondLst>
                            <p:childTnLst>
                              <p:par>
                                <p:cTn id="4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500"/>
                            </p:stCondLst>
                            <p:childTnLst>
                              <p:par>
                                <p:cTn id="5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1500"/>
                            </p:stCondLst>
                            <p:childTnLst>
                              <p:par>
                                <p:cTn id="5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2500"/>
                            </p:stCondLst>
                            <p:childTnLst>
                              <p:par>
                                <p:cTn id="5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3500"/>
                            </p:stCondLst>
                            <p:childTnLst>
                              <p:par>
                                <p:cTn id="6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4500"/>
                            </p:stCondLst>
                            <p:childTnLst>
                              <p:par>
                                <p:cTn id="6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9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5500"/>
                            </p:stCondLst>
                            <p:childTnLst>
                              <p:par>
                                <p:cTn id="7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6500"/>
                            </p:stCondLst>
                            <p:childTnLst>
                              <p:par>
                                <p:cTn id="7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7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7500"/>
                            </p:stCondLst>
                            <p:childTnLst>
                              <p:par>
                                <p:cTn id="7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8500"/>
                            </p:stCondLst>
                            <p:childTnLst>
                              <p:par>
                                <p:cTn id="8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5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9500"/>
                            </p:stCondLst>
                            <p:childTnLst>
                              <p:par>
                                <p:cTn id="8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0500"/>
                            </p:stCondLst>
                            <p:childTnLst>
                              <p:par>
                                <p:cTn id="9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3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1500"/>
                            </p:stCondLst>
                            <p:childTnLst>
                              <p:par>
                                <p:cTn id="9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2500"/>
                            </p:stCondLst>
                            <p:childTnLst>
                              <p:par>
                                <p:cTn id="9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6" descr="http://hdjpg.ru/img/picture/Jun/19/e68010cc0f64356a3e6c94536011e9b3/6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1806967" y="70811"/>
            <a:ext cx="3302598" cy="4937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2" name="Прямая соединительная линия 41"/>
          <p:cNvCxnSpPr>
            <a:endCxn id="55" idx="3"/>
          </p:cNvCxnSpPr>
          <p:nvPr/>
        </p:nvCxnSpPr>
        <p:spPr>
          <a:xfrm flipH="1" flipV="1">
            <a:off x="1521521" y="2013596"/>
            <a:ext cx="16732" cy="2170229"/>
          </a:xfrm>
          <a:prstGeom prst="line">
            <a:avLst/>
          </a:prstGeom>
          <a:ln w="76200">
            <a:solidFill>
              <a:srgbClr val="5A5A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 flipH="1">
            <a:off x="1571289" y="1992029"/>
            <a:ext cx="1607250" cy="5402"/>
          </a:xfrm>
          <a:prstGeom prst="line">
            <a:avLst/>
          </a:prstGeom>
          <a:ln w="76200">
            <a:solidFill>
              <a:srgbClr val="5A5A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6012160" y="1643603"/>
            <a:ext cx="492965" cy="35855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3  </a:t>
            </a:r>
          </a:p>
          <a:p>
            <a:r>
              <a:rPr lang="ru-RU" sz="3600" b="1" dirty="0"/>
              <a:t>1  </a:t>
            </a:r>
          </a:p>
          <a:p>
            <a:r>
              <a:rPr lang="ru-RU" sz="3600" b="1" dirty="0"/>
              <a:t>4</a:t>
            </a:r>
          </a:p>
          <a:p>
            <a:r>
              <a:rPr lang="ru-RU" sz="3600" b="1" dirty="0"/>
              <a:t>6</a:t>
            </a:r>
          </a:p>
          <a:p>
            <a:r>
              <a:rPr lang="ru-RU" sz="3600" b="1" dirty="0"/>
              <a:t>2</a:t>
            </a:r>
          </a:p>
          <a:p>
            <a:r>
              <a:rPr lang="ru-RU" sz="3600" b="1" dirty="0"/>
              <a:t>2</a:t>
            </a:r>
          </a:p>
          <a:p>
            <a:endParaRPr lang="ru-RU" sz="1100" b="1" dirty="0"/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 flipV="1">
            <a:off x="2621169" y="4191847"/>
            <a:ext cx="6615" cy="1625337"/>
          </a:xfrm>
          <a:prstGeom prst="line">
            <a:avLst/>
          </a:prstGeom>
          <a:ln w="76200">
            <a:solidFill>
              <a:srgbClr val="5A5A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V="1">
            <a:off x="4258550" y="4772471"/>
            <a:ext cx="0" cy="1032794"/>
          </a:xfrm>
          <a:prstGeom prst="line">
            <a:avLst/>
          </a:prstGeom>
          <a:ln w="76200">
            <a:solidFill>
              <a:srgbClr val="5A5A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H="1">
            <a:off x="3707904" y="4725144"/>
            <a:ext cx="568070" cy="0"/>
          </a:xfrm>
          <a:prstGeom prst="line">
            <a:avLst/>
          </a:prstGeom>
          <a:ln w="76200">
            <a:solidFill>
              <a:srgbClr val="5A5A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 flipV="1">
            <a:off x="8532440" y="4504560"/>
            <a:ext cx="0" cy="2880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>
            <a:off x="8384232" y="4141075"/>
            <a:ext cx="279648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 flipH="1">
            <a:off x="8384232" y="3025706"/>
            <a:ext cx="29641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Овал 54"/>
          <p:cNvSpPr/>
          <p:nvPr/>
        </p:nvSpPr>
        <p:spPr>
          <a:xfrm>
            <a:off x="1514826" y="1974572"/>
            <a:ext cx="45719" cy="45719"/>
          </a:xfrm>
          <a:prstGeom prst="ellipse">
            <a:avLst/>
          </a:prstGeom>
          <a:solidFill>
            <a:srgbClr val="FF0000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 flipV="1">
            <a:off x="3707904" y="4722924"/>
            <a:ext cx="0" cy="1092883"/>
          </a:xfrm>
          <a:prstGeom prst="line">
            <a:avLst/>
          </a:prstGeom>
          <a:ln w="76200">
            <a:solidFill>
              <a:srgbClr val="5A5A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H="1">
            <a:off x="2627784" y="5805264"/>
            <a:ext cx="1080120" cy="10543"/>
          </a:xfrm>
          <a:prstGeom prst="line">
            <a:avLst/>
          </a:prstGeom>
          <a:ln w="76200">
            <a:solidFill>
              <a:srgbClr val="5A5A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H="1">
            <a:off x="4257561" y="5815807"/>
            <a:ext cx="1061419" cy="0"/>
          </a:xfrm>
          <a:prstGeom prst="line">
            <a:avLst/>
          </a:prstGeom>
          <a:ln w="76200">
            <a:solidFill>
              <a:srgbClr val="5A5A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5318980" y="2515484"/>
            <a:ext cx="0" cy="3289780"/>
          </a:xfrm>
          <a:prstGeom prst="line">
            <a:avLst/>
          </a:prstGeom>
          <a:ln w="76200">
            <a:solidFill>
              <a:srgbClr val="5A5A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H="1">
            <a:off x="3139047" y="2539691"/>
            <a:ext cx="2237029" cy="0"/>
          </a:xfrm>
          <a:prstGeom prst="line">
            <a:avLst/>
          </a:prstGeom>
          <a:ln w="76200">
            <a:solidFill>
              <a:srgbClr val="5A5A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H="1">
            <a:off x="2092876" y="4183824"/>
            <a:ext cx="564076" cy="0"/>
          </a:xfrm>
          <a:prstGeom prst="line">
            <a:avLst/>
          </a:prstGeom>
          <a:ln w="76200">
            <a:solidFill>
              <a:srgbClr val="5A5A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V="1">
            <a:off x="3139047" y="1994730"/>
            <a:ext cx="0" cy="561714"/>
          </a:xfrm>
          <a:prstGeom prst="line">
            <a:avLst/>
          </a:prstGeom>
          <a:ln w="76200">
            <a:solidFill>
              <a:srgbClr val="6464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V="1">
            <a:off x="2092876" y="4167505"/>
            <a:ext cx="0" cy="557639"/>
          </a:xfrm>
          <a:prstGeom prst="line">
            <a:avLst/>
          </a:prstGeom>
          <a:ln w="76200">
            <a:solidFill>
              <a:srgbClr val="5A5A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flipH="1">
            <a:off x="973609" y="4160374"/>
            <a:ext cx="564076" cy="0"/>
          </a:xfrm>
          <a:prstGeom prst="line">
            <a:avLst/>
          </a:prstGeom>
          <a:ln w="76200">
            <a:solidFill>
              <a:srgbClr val="5A5A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flipV="1">
            <a:off x="1537685" y="4722924"/>
            <a:ext cx="0" cy="565944"/>
          </a:xfrm>
          <a:prstGeom prst="line">
            <a:avLst/>
          </a:prstGeom>
          <a:ln w="76200">
            <a:solidFill>
              <a:srgbClr val="5A5A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flipH="1">
            <a:off x="989386" y="5281960"/>
            <a:ext cx="548299" cy="0"/>
          </a:xfrm>
          <a:prstGeom prst="line">
            <a:avLst/>
          </a:prstGeom>
          <a:ln w="76200">
            <a:solidFill>
              <a:srgbClr val="5A5A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вал 8"/>
          <p:cNvSpPr/>
          <p:nvPr/>
        </p:nvSpPr>
        <p:spPr>
          <a:xfrm>
            <a:off x="1960743" y="2416008"/>
            <a:ext cx="141019" cy="220904"/>
          </a:xfrm>
          <a:prstGeom prst="ellipse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2" name="Прямая соединительная линия 51"/>
          <p:cNvCxnSpPr/>
          <p:nvPr/>
        </p:nvCxnSpPr>
        <p:spPr>
          <a:xfrm flipH="1">
            <a:off x="1514826" y="4725144"/>
            <a:ext cx="586936" cy="0"/>
          </a:xfrm>
          <a:prstGeom prst="line">
            <a:avLst/>
          </a:prstGeom>
          <a:ln w="76200">
            <a:solidFill>
              <a:srgbClr val="5A5A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7103371" y="1643603"/>
            <a:ext cx="492965" cy="35855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1  </a:t>
            </a:r>
          </a:p>
          <a:p>
            <a:r>
              <a:rPr lang="ru-RU" sz="3600" b="1" dirty="0"/>
              <a:t>2  </a:t>
            </a:r>
          </a:p>
          <a:p>
            <a:r>
              <a:rPr lang="ru-RU" sz="3600" b="1" dirty="0"/>
              <a:t>2</a:t>
            </a:r>
          </a:p>
          <a:p>
            <a:r>
              <a:rPr lang="ru-RU" sz="3600" b="1" dirty="0"/>
              <a:t>3</a:t>
            </a:r>
          </a:p>
          <a:p>
            <a:r>
              <a:rPr lang="ru-RU" sz="3600" b="1" dirty="0"/>
              <a:t>1</a:t>
            </a:r>
          </a:p>
          <a:p>
            <a:r>
              <a:rPr lang="ru-RU" sz="3600" b="1" dirty="0"/>
              <a:t>1</a:t>
            </a:r>
          </a:p>
          <a:p>
            <a:endParaRPr lang="ru-RU" sz="1100" b="1" dirty="0"/>
          </a:p>
        </p:txBody>
      </p:sp>
      <p:sp>
        <p:nvSpPr>
          <p:cNvPr id="60" name="TextBox 59"/>
          <p:cNvSpPr txBox="1"/>
          <p:nvPr/>
        </p:nvSpPr>
        <p:spPr>
          <a:xfrm>
            <a:off x="8039475" y="1643603"/>
            <a:ext cx="492965" cy="35855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1  </a:t>
            </a:r>
          </a:p>
          <a:p>
            <a:r>
              <a:rPr lang="ru-RU" sz="3600" b="1" dirty="0"/>
              <a:t>1  </a:t>
            </a:r>
          </a:p>
          <a:p>
            <a:r>
              <a:rPr lang="ru-RU" sz="3600" b="1" dirty="0"/>
              <a:t>1</a:t>
            </a:r>
          </a:p>
          <a:p>
            <a:r>
              <a:rPr lang="ru-RU" sz="3600" b="1" dirty="0"/>
              <a:t>2</a:t>
            </a:r>
          </a:p>
          <a:p>
            <a:r>
              <a:rPr lang="ru-RU" sz="3600" b="1" dirty="0"/>
              <a:t>1</a:t>
            </a:r>
          </a:p>
          <a:p>
            <a:r>
              <a:rPr lang="ru-RU" sz="3600" b="1" dirty="0"/>
              <a:t>4</a:t>
            </a:r>
          </a:p>
          <a:p>
            <a:endParaRPr lang="ru-RU" sz="1100" b="1" dirty="0"/>
          </a:p>
        </p:txBody>
      </p:sp>
      <p:cxnSp>
        <p:nvCxnSpPr>
          <p:cNvPr id="61" name="Прямая со стрелкой 60"/>
          <p:cNvCxnSpPr/>
          <p:nvPr/>
        </p:nvCxnSpPr>
        <p:spPr>
          <a:xfrm>
            <a:off x="6388552" y="1931635"/>
            <a:ext cx="279648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 стрелкой 61"/>
          <p:cNvCxnSpPr/>
          <p:nvPr/>
        </p:nvCxnSpPr>
        <p:spPr>
          <a:xfrm flipH="1">
            <a:off x="6380168" y="4141075"/>
            <a:ext cx="29641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 стрелкой 63"/>
          <p:cNvCxnSpPr/>
          <p:nvPr/>
        </p:nvCxnSpPr>
        <p:spPr>
          <a:xfrm>
            <a:off x="7541066" y="2339684"/>
            <a:ext cx="0" cy="27964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 стрелкой 66"/>
          <p:cNvCxnSpPr/>
          <p:nvPr/>
        </p:nvCxnSpPr>
        <p:spPr>
          <a:xfrm>
            <a:off x="6388552" y="3052314"/>
            <a:ext cx="279648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 стрелкой 68"/>
          <p:cNvCxnSpPr/>
          <p:nvPr/>
        </p:nvCxnSpPr>
        <p:spPr>
          <a:xfrm flipV="1">
            <a:off x="7570208" y="3436401"/>
            <a:ext cx="0" cy="2880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 стрелкой 70"/>
          <p:cNvCxnSpPr/>
          <p:nvPr/>
        </p:nvCxnSpPr>
        <p:spPr>
          <a:xfrm flipV="1">
            <a:off x="6514189" y="4496538"/>
            <a:ext cx="0" cy="2880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 стрелкой 71"/>
          <p:cNvCxnSpPr/>
          <p:nvPr/>
        </p:nvCxnSpPr>
        <p:spPr>
          <a:xfrm>
            <a:off x="6528376" y="3436401"/>
            <a:ext cx="0" cy="27964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 стрелкой 73"/>
          <p:cNvCxnSpPr/>
          <p:nvPr/>
        </p:nvCxnSpPr>
        <p:spPr>
          <a:xfrm flipH="1">
            <a:off x="7448128" y="4141075"/>
            <a:ext cx="29641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 стрелкой 74"/>
          <p:cNvCxnSpPr/>
          <p:nvPr/>
        </p:nvCxnSpPr>
        <p:spPr>
          <a:xfrm flipH="1">
            <a:off x="7456514" y="3025706"/>
            <a:ext cx="29641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 стрелкой 75"/>
          <p:cNvCxnSpPr/>
          <p:nvPr/>
        </p:nvCxnSpPr>
        <p:spPr>
          <a:xfrm>
            <a:off x="8501983" y="2376875"/>
            <a:ext cx="0" cy="27964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 стрелкой 77"/>
          <p:cNvCxnSpPr/>
          <p:nvPr/>
        </p:nvCxnSpPr>
        <p:spPr>
          <a:xfrm>
            <a:off x="7577083" y="4556920"/>
            <a:ext cx="0" cy="27964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 стрелкой 78"/>
          <p:cNvCxnSpPr/>
          <p:nvPr/>
        </p:nvCxnSpPr>
        <p:spPr>
          <a:xfrm flipH="1">
            <a:off x="7443632" y="1932173"/>
            <a:ext cx="29641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flipH="1" flipV="1">
            <a:off x="989386" y="4160374"/>
            <a:ext cx="13387" cy="1097082"/>
          </a:xfrm>
          <a:prstGeom prst="line">
            <a:avLst/>
          </a:prstGeom>
          <a:ln w="76200">
            <a:solidFill>
              <a:srgbClr val="5A5A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6444208" y="6108403"/>
            <a:ext cx="1370801" cy="33855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/>
              <a:t>ПРОВЕРКА</a:t>
            </a:r>
          </a:p>
        </p:txBody>
      </p:sp>
      <p:cxnSp>
        <p:nvCxnSpPr>
          <p:cNvPr id="56" name="Прямая со стрелкой 55"/>
          <p:cNvCxnSpPr/>
          <p:nvPr/>
        </p:nvCxnSpPr>
        <p:spPr>
          <a:xfrm>
            <a:off x="6484327" y="2339684"/>
            <a:ext cx="0" cy="27964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/>
          <p:nvPr/>
        </p:nvCxnSpPr>
        <p:spPr>
          <a:xfrm flipH="1">
            <a:off x="8384232" y="1932173"/>
            <a:ext cx="29641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/>
          <p:nvPr/>
        </p:nvCxnSpPr>
        <p:spPr>
          <a:xfrm flipH="1" flipV="1">
            <a:off x="5358076" y="2512188"/>
            <a:ext cx="521891" cy="548416"/>
          </a:xfrm>
          <a:prstGeom prst="line">
            <a:avLst/>
          </a:prstGeom>
          <a:ln w="76200">
            <a:solidFill>
              <a:srgbClr val="5A5A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196" name="Picture 4" descr="http://www.coollady.ru/puc/6/zveryata/S-138.jpg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99" b="7396"/>
          <a:stretch/>
        </p:blipFill>
        <p:spPr bwMode="auto">
          <a:xfrm flipH="1">
            <a:off x="2656952" y="108435"/>
            <a:ext cx="3417349" cy="2094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2" name="Прямая со стрелкой 81"/>
          <p:cNvCxnSpPr/>
          <p:nvPr/>
        </p:nvCxnSpPr>
        <p:spPr>
          <a:xfrm flipV="1">
            <a:off x="8497823" y="3436401"/>
            <a:ext cx="0" cy="2880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6230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500"/>
                            </p:stCondLst>
                            <p:childTnLst>
                              <p:par>
                                <p:cTn id="2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500"/>
                            </p:stCondLst>
                            <p:childTnLst>
                              <p:par>
                                <p:cTn id="3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500"/>
                            </p:stCondLst>
                            <p:childTnLst>
                              <p:par>
                                <p:cTn id="3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500"/>
                            </p:stCondLst>
                            <p:childTnLst>
                              <p:par>
                                <p:cTn id="3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8500"/>
                            </p:stCondLst>
                            <p:childTnLst>
                              <p:par>
                                <p:cTn id="4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9500"/>
                            </p:stCondLst>
                            <p:childTnLst>
                              <p:par>
                                <p:cTn id="4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500"/>
                            </p:stCondLst>
                            <p:childTnLst>
                              <p:par>
                                <p:cTn id="5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1500"/>
                            </p:stCondLst>
                            <p:childTnLst>
                              <p:par>
                                <p:cTn id="5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2500"/>
                            </p:stCondLst>
                            <p:childTnLst>
                              <p:par>
                                <p:cTn id="5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3500"/>
                            </p:stCondLst>
                            <p:childTnLst>
                              <p:par>
                                <p:cTn id="6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4500"/>
                            </p:stCondLst>
                            <p:childTnLst>
                              <p:par>
                                <p:cTn id="6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9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5500"/>
                            </p:stCondLst>
                            <p:childTnLst>
                              <p:par>
                                <p:cTn id="7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6500"/>
                            </p:stCondLst>
                            <p:childTnLst>
                              <p:par>
                                <p:cTn id="7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7500"/>
                            </p:stCondLst>
                            <p:childTnLst>
                              <p:par>
                                <p:cTn id="7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8500"/>
                            </p:stCondLst>
                            <p:childTnLst>
                              <p:par>
                                <p:cTn id="8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6" descr="http://hdjpg.ru/img/picture/Jun/19/e68010cc0f64356a3e6c94536011e9b3/6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1806967" y="70811"/>
            <a:ext cx="3302598" cy="4937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2" name="Прямая соединительная линия 41"/>
          <p:cNvCxnSpPr/>
          <p:nvPr/>
        </p:nvCxnSpPr>
        <p:spPr>
          <a:xfrm flipV="1">
            <a:off x="3158171" y="3613316"/>
            <a:ext cx="0" cy="2149773"/>
          </a:xfrm>
          <a:prstGeom prst="line">
            <a:avLst/>
          </a:prstGeom>
          <a:ln w="7620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 flipH="1">
            <a:off x="2633643" y="3613316"/>
            <a:ext cx="564076" cy="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5940152" y="1330890"/>
            <a:ext cx="49296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C00000"/>
                </a:solidFill>
              </a:rPr>
              <a:t>1  </a:t>
            </a:r>
          </a:p>
          <a:p>
            <a:r>
              <a:rPr lang="ru-RU" sz="3600" b="1" dirty="0">
                <a:solidFill>
                  <a:srgbClr val="C00000"/>
                </a:solidFill>
              </a:rPr>
              <a:t>1  </a:t>
            </a:r>
          </a:p>
          <a:p>
            <a:r>
              <a:rPr lang="ru-RU" sz="3600" b="1" dirty="0">
                <a:solidFill>
                  <a:srgbClr val="C00000"/>
                </a:solidFill>
              </a:rPr>
              <a:t>1</a:t>
            </a:r>
          </a:p>
          <a:p>
            <a:r>
              <a:rPr lang="ru-RU" sz="3600" b="1" dirty="0">
                <a:solidFill>
                  <a:srgbClr val="C00000"/>
                </a:solidFill>
              </a:rPr>
              <a:t>3</a:t>
            </a:r>
          </a:p>
          <a:p>
            <a:r>
              <a:rPr lang="ru-RU" sz="3600" b="1" dirty="0">
                <a:solidFill>
                  <a:srgbClr val="C00000"/>
                </a:solidFill>
              </a:rPr>
              <a:t>1</a:t>
            </a:r>
          </a:p>
          <a:p>
            <a:r>
              <a:rPr lang="ru-RU" sz="3600" b="1" dirty="0">
                <a:solidFill>
                  <a:srgbClr val="C00000"/>
                </a:solidFill>
              </a:rPr>
              <a:t>1</a:t>
            </a:r>
          </a:p>
          <a:p>
            <a:r>
              <a:rPr lang="ru-RU" sz="3600" b="1" dirty="0">
                <a:solidFill>
                  <a:srgbClr val="C00000"/>
                </a:solidFill>
              </a:rPr>
              <a:t>3</a:t>
            </a:r>
            <a:endParaRPr lang="ru-RU" sz="1100" b="1" dirty="0">
              <a:solidFill>
                <a:srgbClr val="C00000"/>
              </a:solidFill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 flipV="1">
            <a:off x="4814305" y="1471271"/>
            <a:ext cx="6615" cy="1625337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V="1">
            <a:off x="2649331" y="892719"/>
            <a:ext cx="0" cy="55542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H="1">
            <a:off x="2633475" y="892719"/>
            <a:ext cx="1633555" cy="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 flipV="1">
            <a:off x="6470679" y="4207018"/>
            <a:ext cx="0" cy="2880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>
            <a:off x="6295422" y="3779162"/>
            <a:ext cx="279648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 flipH="1">
            <a:off x="6227903" y="1628800"/>
            <a:ext cx="29641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 flipV="1">
            <a:off x="6352316" y="3060604"/>
            <a:ext cx="0" cy="2880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Овал 54"/>
          <p:cNvSpPr/>
          <p:nvPr/>
        </p:nvSpPr>
        <p:spPr>
          <a:xfrm>
            <a:off x="3151300" y="3601439"/>
            <a:ext cx="45719" cy="45719"/>
          </a:xfrm>
          <a:prstGeom prst="ellipse">
            <a:avLst/>
          </a:prstGeom>
          <a:solidFill>
            <a:srgbClr val="FF0000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 flipV="1">
            <a:off x="4275043" y="892719"/>
            <a:ext cx="0" cy="55542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H="1">
            <a:off x="4250229" y="1448139"/>
            <a:ext cx="564076" cy="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H="1">
            <a:off x="2085255" y="1471270"/>
            <a:ext cx="564076" cy="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2085255" y="1463599"/>
            <a:ext cx="32950" cy="1594297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H="1">
            <a:off x="2069399" y="3051603"/>
            <a:ext cx="564076" cy="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H="1">
            <a:off x="4256844" y="3051603"/>
            <a:ext cx="564076" cy="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V="1">
            <a:off x="2649331" y="3051603"/>
            <a:ext cx="0" cy="561714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V="1">
            <a:off x="4250229" y="3060604"/>
            <a:ext cx="0" cy="55542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H="1">
            <a:off x="3686153" y="4190990"/>
            <a:ext cx="564076" cy="500488"/>
          </a:xfrm>
          <a:prstGeom prst="line">
            <a:avLst/>
          </a:prstGeom>
          <a:ln w="7620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flipH="1">
            <a:off x="3122077" y="5763089"/>
            <a:ext cx="564076" cy="0"/>
          </a:xfrm>
          <a:prstGeom prst="line">
            <a:avLst/>
          </a:prstGeom>
          <a:ln w="7620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flipV="1">
            <a:off x="3714519" y="3624299"/>
            <a:ext cx="6615" cy="1055900"/>
          </a:xfrm>
          <a:prstGeom prst="line">
            <a:avLst/>
          </a:prstGeom>
          <a:ln w="7620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flipV="1">
            <a:off x="4256844" y="4163524"/>
            <a:ext cx="0" cy="555420"/>
          </a:xfrm>
          <a:prstGeom prst="line">
            <a:avLst/>
          </a:prstGeom>
          <a:ln w="7620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flipH="1">
            <a:off x="3686153" y="4707181"/>
            <a:ext cx="588890" cy="545538"/>
          </a:xfrm>
          <a:prstGeom prst="line">
            <a:avLst/>
          </a:prstGeom>
          <a:ln w="7620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вал 8"/>
          <p:cNvSpPr/>
          <p:nvPr/>
        </p:nvSpPr>
        <p:spPr>
          <a:xfrm>
            <a:off x="3122077" y="1923211"/>
            <a:ext cx="657835" cy="713701"/>
          </a:xfrm>
          <a:prstGeom prst="ellipse">
            <a:avLst/>
          </a:prstGeom>
          <a:pattFill prst="lgCheck">
            <a:fgClr>
              <a:srgbClr val="FFFF00"/>
            </a:fgClr>
            <a:bgClr>
              <a:schemeClr val="bg1"/>
            </a:bgClr>
          </a:patt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2" name="Прямая соединительная линия 51"/>
          <p:cNvCxnSpPr/>
          <p:nvPr/>
        </p:nvCxnSpPr>
        <p:spPr>
          <a:xfrm flipH="1">
            <a:off x="3702954" y="3616024"/>
            <a:ext cx="564076" cy="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7031363" y="1330890"/>
            <a:ext cx="492965" cy="35855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C00000"/>
                </a:solidFill>
              </a:rPr>
              <a:t>1  </a:t>
            </a:r>
          </a:p>
          <a:p>
            <a:r>
              <a:rPr lang="ru-RU" sz="3600" b="1" dirty="0">
                <a:solidFill>
                  <a:srgbClr val="C00000"/>
                </a:solidFill>
              </a:rPr>
              <a:t>1  </a:t>
            </a:r>
          </a:p>
          <a:p>
            <a:r>
              <a:rPr lang="ru-RU" sz="3600" b="1" dirty="0">
                <a:solidFill>
                  <a:srgbClr val="C00000"/>
                </a:solidFill>
              </a:rPr>
              <a:t>3</a:t>
            </a:r>
          </a:p>
          <a:p>
            <a:r>
              <a:rPr lang="ru-RU" sz="3600" b="1" dirty="0">
                <a:solidFill>
                  <a:srgbClr val="C00000"/>
                </a:solidFill>
              </a:rPr>
              <a:t>1</a:t>
            </a:r>
          </a:p>
          <a:p>
            <a:r>
              <a:rPr lang="ru-RU" sz="3600" b="1" dirty="0">
                <a:solidFill>
                  <a:srgbClr val="C00000"/>
                </a:solidFill>
              </a:rPr>
              <a:t>1</a:t>
            </a:r>
          </a:p>
          <a:p>
            <a:r>
              <a:rPr lang="ru-RU" sz="3600" b="1" dirty="0">
                <a:solidFill>
                  <a:srgbClr val="C00000"/>
                </a:solidFill>
              </a:rPr>
              <a:t>1</a:t>
            </a:r>
          </a:p>
          <a:p>
            <a:endParaRPr lang="ru-RU" sz="1100" b="1" dirty="0">
              <a:solidFill>
                <a:srgbClr val="C00000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7967467" y="1330890"/>
            <a:ext cx="49296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009900"/>
                </a:solidFill>
              </a:rPr>
              <a:t>2  </a:t>
            </a:r>
          </a:p>
          <a:p>
            <a:r>
              <a:rPr lang="ru-RU" sz="3600" b="1" dirty="0">
                <a:solidFill>
                  <a:srgbClr val="009900"/>
                </a:solidFill>
              </a:rPr>
              <a:t>1  </a:t>
            </a:r>
          </a:p>
          <a:p>
            <a:r>
              <a:rPr lang="ru-RU" sz="3600" b="1" dirty="0">
                <a:solidFill>
                  <a:srgbClr val="009900"/>
                </a:solidFill>
              </a:rPr>
              <a:t>1</a:t>
            </a:r>
          </a:p>
          <a:p>
            <a:r>
              <a:rPr lang="ru-RU" sz="3600" b="1" dirty="0">
                <a:solidFill>
                  <a:srgbClr val="009900"/>
                </a:solidFill>
              </a:rPr>
              <a:t>1</a:t>
            </a:r>
          </a:p>
          <a:p>
            <a:r>
              <a:rPr lang="ru-RU" sz="3600" b="1" dirty="0">
                <a:solidFill>
                  <a:srgbClr val="009900"/>
                </a:solidFill>
              </a:rPr>
              <a:t>1</a:t>
            </a:r>
          </a:p>
          <a:p>
            <a:r>
              <a:rPr lang="ru-RU" sz="3600" b="1" dirty="0">
                <a:solidFill>
                  <a:srgbClr val="009900"/>
                </a:solidFill>
              </a:rPr>
              <a:t>1</a:t>
            </a:r>
          </a:p>
          <a:p>
            <a:r>
              <a:rPr lang="ru-RU" sz="3600" b="1" dirty="0">
                <a:solidFill>
                  <a:srgbClr val="009900"/>
                </a:solidFill>
              </a:rPr>
              <a:t>4</a:t>
            </a:r>
            <a:endParaRPr lang="ru-RU" sz="1100" b="1" dirty="0">
              <a:solidFill>
                <a:srgbClr val="009900"/>
              </a:solidFill>
            </a:endParaRPr>
          </a:p>
        </p:txBody>
      </p:sp>
      <p:cxnSp>
        <p:nvCxnSpPr>
          <p:cNvPr id="61" name="Прямая со стрелкой 60"/>
          <p:cNvCxnSpPr/>
          <p:nvPr/>
        </p:nvCxnSpPr>
        <p:spPr>
          <a:xfrm>
            <a:off x="7361857" y="2244669"/>
            <a:ext cx="279648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 стрелкой 61"/>
          <p:cNvCxnSpPr/>
          <p:nvPr/>
        </p:nvCxnSpPr>
        <p:spPr>
          <a:xfrm flipH="1">
            <a:off x="6216110" y="2708920"/>
            <a:ext cx="29641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 стрелкой 63"/>
          <p:cNvCxnSpPr/>
          <p:nvPr/>
        </p:nvCxnSpPr>
        <p:spPr>
          <a:xfrm>
            <a:off x="7448366" y="2636912"/>
            <a:ext cx="0" cy="27964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 стрелкой 64"/>
          <p:cNvCxnSpPr/>
          <p:nvPr/>
        </p:nvCxnSpPr>
        <p:spPr>
          <a:xfrm flipV="1">
            <a:off x="8336871" y="2020291"/>
            <a:ext cx="211988" cy="22437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 стрелкой 65"/>
          <p:cNvCxnSpPr/>
          <p:nvPr/>
        </p:nvCxnSpPr>
        <p:spPr>
          <a:xfrm flipH="1">
            <a:off x="8309805" y="3096608"/>
            <a:ext cx="216024" cy="21602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 стрелкой 66"/>
          <p:cNvCxnSpPr/>
          <p:nvPr/>
        </p:nvCxnSpPr>
        <p:spPr>
          <a:xfrm>
            <a:off x="6330855" y="4957425"/>
            <a:ext cx="279648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 стрелкой 68"/>
          <p:cNvCxnSpPr/>
          <p:nvPr/>
        </p:nvCxnSpPr>
        <p:spPr>
          <a:xfrm flipV="1">
            <a:off x="6323381" y="1992029"/>
            <a:ext cx="0" cy="2880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 стрелкой 70"/>
          <p:cNvCxnSpPr/>
          <p:nvPr/>
        </p:nvCxnSpPr>
        <p:spPr>
          <a:xfrm flipV="1">
            <a:off x="8391348" y="4772471"/>
            <a:ext cx="0" cy="2880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 стрелкой 71"/>
          <p:cNvCxnSpPr/>
          <p:nvPr/>
        </p:nvCxnSpPr>
        <p:spPr>
          <a:xfrm>
            <a:off x="8392395" y="3688538"/>
            <a:ext cx="0" cy="27964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 стрелкой 72"/>
          <p:cNvCxnSpPr/>
          <p:nvPr/>
        </p:nvCxnSpPr>
        <p:spPr>
          <a:xfrm>
            <a:off x="7448366" y="1488976"/>
            <a:ext cx="0" cy="27964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 стрелкой 73"/>
          <p:cNvCxnSpPr/>
          <p:nvPr/>
        </p:nvCxnSpPr>
        <p:spPr>
          <a:xfrm flipH="1">
            <a:off x="7353473" y="4393444"/>
            <a:ext cx="29641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 стрелкой 74"/>
          <p:cNvCxnSpPr/>
          <p:nvPr/>
        </p:nvCxnSpPr>
        <p:spPr>
          <a:xfrm flipH="1">
            <a:off x="7338791" y="3316049"/>
            <a:ext cx="29641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 стрелкой 75"/>
          <p:cNvCxnSpPr/>
          <p:nvPr/>
        </p:nvCxnSpPr>
        <p:spPr>
          <a:xfrm>
            <a:off x="7448366" y="3688538"/>
            <a:ext cx="0" cy="27964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 стрелкой 76"/>
          <p:cNvCxnSpPr/>
          <p:nvPr/>
        </p:nvCxnSpPr>
        <p:spPr>
          <a:xfrm>
            <a:off x="8442865" y="1516405"/>
            <a:ext cx="0" cy="27964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 стрелкой 77"/>
          <p:cNvCxnSpPr/>
          <p:nvPr/>
        </p:nvCxnSpPr>
        <p:spPr>
          <a:xfrm>
            <a:off x="8428329" y="2588141"/>
            <a:ext cx="0" cy="27964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 стрелкой 78"/>
          <p:cNvCxnSpPr/>
          <p:nvPr/>
        </p:nvCxnSpPr>
        <p:spPr>
          <a:xfrm flipH="1">
            <a:off x="8244187" y="4351034"/>
            <a:ext cx="29641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292" name="Picture 4" descr="http://www.eduportal44.ru/Kostroma_EDU/Mdou_ds76/SiteAssets/SitePages/%D0%9A%D0%B0%D0%BB%D0%B5%D0%BD%D0%B4%D0%B0%D1%80%D1%8C%20%D1%81%D0%BE%D0%B1%D1%8B%D1%82%D0%B8%D0%B9/1233707616_romaski.jpg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397" t="12738" b="14286"/>
          <a:stretch/>
        </p:blipFill>
        <p:spPr bwMode="auto">
          <a:xfrm flipH="1">
            <a:off x="65294" y="3828362"/>
            <a:ext cx="1848184" cy="2848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1" name="Прямая соединительная линия 50"/>
          <p:cNvCxnSpPr/>
          <p:nvPr/>
        </p:nvCxnSpPr>
        <p:spPr>
          <a:xfrm flipV="1">
            <a:off x="3721134" y="5252719"/>
            <a:ext cx="0" cy="555420"/>
          </a:xfrm>
          <a:prstGeom prst="line">
            <a:avLst/>
          </a:prstGeom>
          <a:ln w="7620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6444208" y="6108403"/>
            <a:ext cx="1370801" cy="33855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/>
              <a:t>ПРОВЕРКА</a:t>
            </a:r>
          </a:p>
        </p:txBody>
      </p:sp>
    </p:spTree>
    <p:extLst>
      <p:ext uri="{BB962C8B-B14F-4D97-AF65-F5344CB8AC3E}">
        <p14:creationId xmlns:p14="http://schemas.microsoft.com/office/powerpoint/2010/main" val="1857798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500"/>
                            </p:stCondLst>
                            <p:childTnLst>
                              <p:par>
                                <p:cTn id="3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500"/>
                            </p:stCondLst>
                            <p:childTnLst>
                              <p:par>
                                <p:cTn id="3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8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9500"/>
                            </p:stCondLst>
                            <p:childTnLst>
                              <p:par>
                                <p:cTn id="4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500"/>
                            </p:stCondLst>
                            <p:childTnLst>
                              <p:par>
                                <p:cTn id="5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1500"/>
                            </p:stCondLst>
                            <p:childTnLst>
                              <p:par>
                                <p:cTn id="5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2500"/>
                            </p:stCondLst>
                            <p:childTnLst>
                              <p:par>
                                <p:cTn id="5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3500"/>
                            </p:stCondLst>
                            <p:childTnLst>
                              <p:par>
                                <p:cTn id="6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4500"/>
                            </p:stCondLst>
                            <p:childTnLst>
                              <p:par>
                                <p:cTn id="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5500"/>
                            </p:stCondLst>
                            <p:childTnLst>
                              <p:par>
                                <p:cTn id="7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6500"/>
                            </p:stCondLst>
                            <p:childTnLst>
                              <p:par>
                                <p:cTn id="7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7500"/>
                            </p:stCondLst>
                            <p:childTnLst>
                              <p:par>
                                <p:cTn id="7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8500"/>
                            </p:stCondLst>
                            <p:childTnLst>
                              <p:par>
                                <p:cTn id="8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5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9500"/>
                            </p:stCondLst>
                            <p:childTnLst>
                              <p:par>
                                <p:cTn id="8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0500"/>
                            </p:stCondLst>
                            <p:childTnLst>
                              <p:par>
                                <p:cTn id="9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8" name="Picture 2" descr="http://www.lenagold.ru/fon/clipart/d/dev/deva6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4800600"/>
            <a:ext cx="161925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9" name="Прямоугольник 4"/>
          <p:cNvSpPr>
            <a:spLocks noChangeArrowheads="1"/>
          </p:cNvSpPr>
          <p:nvPr/>
        </p:nvSpPr>
        <p:spPr bwMode="auto">
          <a:xfrm>
            <a:off x="609600" y="2133600"/>
            <a:ext cx="76200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4800" u="sng" dirty="0"/>
              <a:t>СПАСИБО ЗА ВНИМАНИЕ!!!</a:t>
            </a:r>
            <a:r>
              <a:rPr lang="ru-RU" altLang="ru-RU" sz="4800" dirty="0"/>
              <a:t> </a:t>
            </a:r>
          </a:p>
        </p:txBody>
      </p:sp>
      <p:pic>
        <p:nvPicPr>
          <p:cNvPr id="21511" name="Picture 8" descr="http://rainbow-world.narod.ru/kids/4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381000"/>
            <a:ext cx="676275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2" name="Picture 10" descr="http://rainbow-world.narod.ru/kids/12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304800"/>
            <a:ext cx="66675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3" name="Picture 12" descr="http://rainbow-world.narod.ru/kids/13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5029200"/>
            <a:ext cx="73342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4" name="Picture 11" descr="http://s9.rimg.info/18d4fe4e432762959454b5637960f7ec.gif">
            <a:hlinkClick r:id="rId6"/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5486400"/>
            <a:ext cx="895350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5" name="Picture 12" descr="http://fantasyflash.ru/anime/book/image/book17.gif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63787">
            <a:off x="7148513" y="2582863"/>
            <a:ext cx="1355725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458200" cy="6354762"/>
          </a:xfrm>
        </p:spPr>
        <p:txBody>
          <a:bodyPr/>
          <a:lstStyle/>
          <a:p>
            <a:pPr fontAlgn="t"/>
            <a:r>
              <a:rPr lang="ru-RU" altLang="ru-RU" sz="2000" dirty="0">
                <a:solidFill>
                  <a:srgbClr val="0070C0"/>
                </a:solidFill>
              </a:rPr>
              <a:t>Поступление в школу – важный момент в жизни ребенка и его родителей. Чем лучше ребенок будет подготовлен к школе психологически, эмоционально и интеллектуально, тем увереннее он будет себя чувствовать, тем легче у него пройдет адаптационный период в начальной школе. </a:t>
            </a:r>
            <a:br>
              <a:rPr lang="ru-RU" altLang="ru-RU" sz="2000" dirty="0">
                <a:solidFill>
                  <a:srgbClr val="0070C0"/>
                </a:solidFill>
              </a:rPr>
            </a:br>
            <a:r>
              <a:rPr lang="ru-RU" altLang="ru-RU" sz="2000" dirty="0">
                <a:solidFill>
                  <a:srgbClr val="0070C0"/>
                </a:solidFill>
              </a:rPr>
              <a:t>Графические диктанты для дошкольников хорошо помогают родителям и педагогам планомерно подготовить ребенка к школе и предотвратить такие типичные трудности в обучении, как неразвитость орфографической зоркости, неусидчивость и рассеянность. Регулярные занятия с данными графическими диктантами развивают у ребенка произвольное внимание, пространственное воображение, мелкую моторику пальцев рук, координацию движений, усидчивость</a:t>
            </a:r>
            <a:r>
              <a:rPr lang="ru-RU" altLang="ru-RU" sz="2000" dirty="0"/>
              <a:t>.</a:t>
            </a:r>
          </a:p>
        </p:txBody>
      </p:sp>
      <p:pic>
        <p:nvPicPr>
          <p:cNvPr id="3075" name="Picture 4" descr="C:\Documents and Settings\Root\Рабочий стол\картинки\sova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5105400"/>
            <a:ext cx="1752600" cy="166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6" descr="http://www.lenagold.ru/fon/clipart/k/knig/kniga3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52400"/>
            <a:ext cx="19812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8" descr="http://www.lenagold.ru/fon/clipart/d/dev/deva21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5181600"/>
            <a:ext cx="19812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10" descr="http://www.lenagold.ru/fon/clipart/k/kar/karanda6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152400"/>
            <a:ext cx="16764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12" descr="http://www.lenagold.ru/fon/clipart/k/kar/karanda09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152400"/>
            <a:ext cx="1828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9" descr="http://vcechtonado1.narod.ru/dot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6019800"/>
            <a:ext cx="533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8534400" cy="6354763"/>
          </a:xfrm>
        </p:spPr>
        <p:txBody>
          <a:bodyPr/>
          <a:lstStyle/>
          <a:p>
            <a:pPr fontAlgn="t"/>
            <a:r>
              <a:rPr lang="ru-RU" altLang="ru-RU" sz="2400" dirty="0">
                <a:solidFill>
                  <a:srgbClr val="0070C0"/>
                </a:solidFill>
              </a:rPr>
              <a:t>Рисование по клеточкам – очень увлекательное и полезное занятие для детей. Это игровой способ развития у малыша пространственного воображения, мелкой моторики пальцев рук, координации движений, усидчивости. Графические диктанты могут с успехом применяться для детей от 5 до 10 лет.</a:t>
            </a:r>
            <a:br>
              <a:rPr lang="ru-RU" altLang="ru-RU" sz="2400" dirty="0">
                <a:solidFill>
                  <a:srgbClr val="0070C0"/>
                </a:solidFill>
              </a:rPr>
            </a:br>
            <a:r>
              <a:rPr lang="ru-RU" altLang="ru-RU" sz="2400" dirty="0">
                <a:solidFill>
                  <a:srgbClr val="0070C0"/>
                </a:solidFill>
              </a:rPr>
              <a:t>Выполняя предложенные в выложенных ниже заданиях - графических диктантах, ребенок расширит кругозор, увеличит словарный запас, научится ориентироваться в тетради, познакомится с разными способами изображения предметов.</a:t>
            </a:r>
            <a:br>
              <a:rPr lang="ru-RU" altLang="ru-RU" sz="2400" b="1" dirty="0">
                <a:solidFill>
                  <a:srgbClr val="0070C0"/>
                </a:solidFill>
              </a:rPr>
            </a:br>
            <a:endParaRPr lang="ru-RU" altLang="ru-RU" sz="2400" b="1" dirty="0">
              <a:solidFill>
                <a:srgbClr val="0070C0"/>
              </a:solidFill>
            </a:endParaRPr>
          </a:p>
        </p:txBody>
      </p:sp>
      <p:pic>
        <p:nvPicPr>
          <p:cNvPr id="4100" name="Picture 2" descr="C:\Documents and Settings\Root\Рабочий стол\картинки\caebb3b7e1fbd876924204ac3d82433c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953000"/>
            <a:ext cx="22860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4" descr="C:\Documents and Settings\Root\Рабочий стол\картинки\книга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5181600"/>
            <a:ext cx="19812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 descr="http://www.lenagold.ru/fon/clipart/k/knig/kniga7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46050"/>
            <a:ext cx="1676400" cy="107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8" descr="http://www.lenagold.ru/fon/clipart/k/kar/karanda7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228600"/>
            <a:ext cx="1905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9" descr="http://vcechtonado1.narod.ru/dot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6096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574846"/>
            <a:ext cx="784887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0070C0"/>
                </a:solidFill>
              </a:rPr>
              <a:t>        Для занятий необходима тетрадь в клетку, простой карандаш и ластик, чтобы ребенок мог всегда исправить неправильную линию. </a:t>
            </a:r>
          </a:p>
          <a:p>
            <a:pPr algn="ctr"/>
            <a:r>
              <a:rPr lang="ru-RU" sz="2000" dirty="0">
                <a:solidFill>
                  <a:srgbClr val="0070C0"/>
                </a:solidFill>
              </a:rPr>
              <a:t>        Продолжительность одного занятия с графическими диктантами не должна превышать 10 – 15 минут для детей 5-ти лет, 15 – 20 минут для детей 5 – 6-ти лет и 20 – 25-ти минут для детей 6 – 7-ми лет. Но если ребенок увлекся, не стоит останавливать его и прерывать занятие.</a:t>
            </a:r>
          </a:p>
          <a:p>
            <a:pPr algn="ctr"/>
            <a:r>
              <a:rPr lang="ru-RU" sz="2000" dirty="0">
                <a:solidFill>
                  <a:srgbClr val="0070C0"/>
                </a:solidFill>
              </a:rPr>
              <a:t>         В заданиях используются следующие обозначения: количество отсчитываемых клеток обозначается цифрой, а направление обозначается стрелкой. Например, запись следует читать: 1 клетка вправо, 3 клетки вверх, 2 клетки влево, 4 клетки вниз, 1 клетка вправо. </a:t>
            </a:r>
          </a:p>
          <a:p>
            <a:pPr algn="ctr"/>
            <a:r>
              <a:rPr lang="ru-RU" sz="2000" dirty="0">
                <a:solidFill>
                  <a:srgbClr val="0070C0"/>
                </a:solidFill>
              </a:rPr>
              <a:t>         Когда дети научатся этому, можно постепенно вводить понятия «1 клетка влево-вверх или вправо-вниз». </a:t>
            </a:r>
          </a:p>
          <a:p>
            <a:pPr algn="ctr"/>
            <a:r>
              <a:rPr lang="ru-RU" sz="2000" dirty="0">
                <a:solidFill>
                  <a:srgbClr val="0070C0"/>
                </a:solidFill>
              </a:rPr>
              <a:t>         Можно предложить ребенку продолжить рисовать такой же рисунок уже по собственному образцу.</a:t>
            </a:r>
          </a:p>
          <a:p>
            <a:pPr algn="ctr"/>
            <a:r>
              <a:rPr lang="ru-RU" sz="2000" dirty="0">
                <a:solidFill>
                  <a:srgbClr val="0070C0"/>
                </a:solidFill>
              </a:rPr>
              <a:t>        Работу дети начинают от красной точки.</a:t>
            </a:r>
          </a:p>
        </p:txBody>
      </p:sp>
    </p:spTree>
    <p:extLst>
      <p:ext uri="{BB962C8B-B14F-4D97-AF65-F5344CB8AC3E}">
        <p14:creationId xmlns:p14="http://schemas.microsoft.com/office/powerpoint/2010/main" val="25193053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fontAlgn="t">
              <a:buFontTx/>
              <a:buNone/>
            </a:pPr>
            <a:r>
              <a:rPr lang="ru-RU" altLang="ru-RU" sz="2000">
                <a:solidFill>
                  <a:srgbClr val="FF0000"/>
                </a:solidFill>
              </a:rPr>
              <a:t>          </a:t>
            </a:r>
            <a:r>
              <a:rPr lang="ru-RU" altLang="ru-RU" sz="2000" b="1">
                <a:solidFill>
                  <a:srgbClr val="FF0000"/>
                </a:solidFill>
              </a:rPr>
              <a:t>Графический диктант можно выполнять в двух вариантах:</a:t>
            </a:r>
            <a:br>
              <a:rPr lang="ru-RU" altLang="ru-RU" sz="2000" b="1">
                <a:solidFill>
                  <a:srgbClr val="0070C0"/>
                </a:solidFill>
              </a:rPr>
            </a:br>
            <a:endParaRPr lang="ru-RU" altLang="ru-RU" sz="2000" b="1">
              <a:solidFill>
                <a:srgbClr val="0070C0"/>
              </a:solidFill>
            </a:endParaRPr>
          </a:p>
          <a:p>
            <a:pPr fontAlgn="t">
              <a:buFontTx/>
              <a:buNone/>
            </a:pPr>
            <a:r>
              <a:rPr lang="ru-RU" altLang="ru-RU" sz="2000" b="1">
                <a:solidFill>
                  <a:srgbClr val="0070C0"/>
                </a:solidFill>
              </a:rPr>
              <a:t>     </a:t>
            </a:r>
            <a:r>
              <a:rPr lang="ru-RU" altLang="ru-RU" sz="2000" b="1">
                <a:solidFill>
                  <a:srgbClr val="00B050"/>
                </a:solidFill>
              </a:rPr>
              <a:t>1. Ребенку предлагают образец геометрического рисунка и просят его повторить точно такой же рисунок в тетради в клетку. </a:t>
            </a:r>
            <a:br>
              <a:rPr lang="ru-RU" altLang="ru-RU" sz="2000" b="1">
                <a:solidFill>
                  <a:srgbClr val="0070C0"/>
                </a:solidFill>
              </a:rPr>
            </a:br>
            <a:endParaRPr lang="ru-RU" altLang="ru-RU" sz="2000" b="1">
              <a:solidFill>
                <a:srgbClr val="0070C0"/>
              </a:solidFill>
            </a:endParaRPr>
          </a:p>
          <a:p>
            <a:pPr fontAlgn="t">
              <a:buFontTx/>
              <a:buNone/>
            </a:pPr>
            <a:r>
              <a:rPr lang="ru-RU" altLang="ru-RU" sz="2000" b="1">
                <a:solidFill>
                  <a:srgbClr val="0070C0"/>
                </a:solidFill>
              </a:rPr>
              <a:t>     2. Взрослый диктует последовательность действий с указанием числа клеточек и их направлений (влево, вправо, вверх, вниз), ребенок выполняет работу на слух, а затем сравнивает методом наложения свое изображение орнамента или фигуры с образцом в пособии.</a:t>
            </a:r>
          </a:p>
        </p:txBody>
      </p:sp>
      <p:pic>
        <p:nvPicPr>
          <p:cNvPr id="5125" name="Picture 4" descr="C:\Documents and Settings\Root\Рабочий стол\картинки\kniga7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304800"/>
            <a:ext cx="25400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 descr="http://www.lenagold.ru/fon/clipart/k/knig/kniga8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5105400"/>
            <a:ext cx="1752600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8" descr="http://www.lenagold.ru/fon/clipart/m/med/medved12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5410200"/>
            <a:ext cx="16002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13" descr="http://vcechtonado1.narod.ru/dot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3962400" y="5943600"/>
            <a:ext cx="6096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9" name="Picture 15" descr="http://vcechtonado1.narod.ru/dot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3352800"/>
            <a:ext cx="398463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" name="Picture 17" descr="http://vcechtonado1.narod.ru/dot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34290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1" name="Picture 19" descr="http://vcechtonado1.narod.ru/dot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4572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2" name="Picture 21" descr="http://vcechtonado1.narod.ru/dot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457200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89174" y="1196752"/>
            <a:ext cx="70215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1  </a:t>
            </a:r>
          </a:p>
          <a:p>
            <a:r>
              <a:rPr lang="ru-RU" sz="3600" b="1" dirty="0"/>
              <a:t>3 </a:t>
            </a:r>
          </a:p>
          <a:p>
            <a:r>
              <a:rPr lang="ru-RU" sz="3600" b="1" dirty="0"/>
              <a:t>1</a:t>
            </a:r>
          </a:p>
          <a:p>
            <a:r>
              <a:rPr lang="ru-RU" sz="3600" b="1" dirty="0"/>
              <a:t>1</a:t>
            </a:r>
          </a:p>
          <a:p>
            <a:r>
              <a:rPr lang="ru-RU" sz="3600" b="1" dirty="0"/>
              <a:t>1</a:t>
            </a:r>
          </a:p>
          <a:p>
            <a:r>
              <a:rPr lang="ru-RU" sz="3600" b="1" dirty="0"/>
              <a:t>1</a:t>
            </a:r>
          </a:p>
          <a:p>
            <a:r>
              <a:rPr lang="ru-RU" sz="3600" b="1" dirty="0"/>
              <a:t>1</a:t>
            </a:r>
          </a:p>
          <a:p>
            <a:r>
              <a:rPr lang="ru-RU" sz="3600" b="1" dirty="0"/>
              <a:t>5</a:t>
            </a:r>
          </a:p>
        </p:txBody>
      </p:sp>
      <p:cxnSp>
        <p:nvCxnSpPr>
          <p:cNvPr id="4" name="Прямая со стрелкой 3"/>
          <p:cNvCxnSpPr/>
          <p:nvPr/>
        </p:nvCxnSpPr>
        <p:spPr>
          <a:xfrm flipV="1">
            <a:off x="6876256" y="1383528"/>
            <a:ext cx="0" cy="2880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>
            <a:off x="6911682" y="2031600"/>
            <a:ext cx="279648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1546843" y="4725144"/>
            <a:ext cx="1605502" cy="0"/>
          </a:xfrm>
          <a:prstGeom prst="line">
            <a:avLst/>
          </a:prstGeom>
          <a:ln w="76200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3152345" y="4149080"/>
            <a:ext cx="0" cy="576064"/>
          </a:xfrm>
          <a:prstGeom prst="line">
            <a:avLst/>
          </a:prstGeom>
          <a:ln w="76200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3152345" y="4164310"/>
            <a:ext cx="609600" cy="0"/>
          </a:xfrm>
          <a:prstGeom prst="line">
            <a:avLst/>
          </a:prstGeom>
          <a:ln w="76200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 flipV="1">
            <a:off x="3725036" y="4717132"/>
            <a:ext cx="498359" cy="8012"/>
          </a:xfrm>
          <a:prstGeom prst="line">
            <a:avLst/>
          </a:prstGeom>
          <a:ln w="76200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V="1">
            <a:off x="4223395" y="4694424"/>
            <a:ext cx="0" cy="555419"/>
          </a:xfrm>
          <a:prstGeom prst="line">
            <a:avLst/>
          </a:prstGeom>
          <a:ln w="76200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V="1">
            <a:off x="3720108" y="4149080"/>
            <a:ext cx="0" cy="572430"/>
          </a:xfrm>
          <a:prstGeom prst="line">
            <a:avLst/>
          </a:prstGeom>
          <a:ln w="76200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1546843" y="4694423"/>
            <a:ext cx="0" cy="555420"/>
          </a:xfrm>
          <a:prstGeom prst="line">
            <a:avLst/>
          </a:prstGeom>
          <a:ln w="76200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1546843" y="5231537"/>
            <a:ext cx="2676552" cy="18306"/>
          </a:xfrm>
          <a:prstGeom prst="line">
            <a:avLst/>
          </a:prstGeom>
          <a:ln w="76200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5" name="Овал 1024"/>
          <p:cNvSpPr/>
          <p:nvPr/>
        </p:nvSpPr>
        <p:spPr>
          <a:xfrm>
            <a:off x="1546843" y="5249843"/>
            <a:ext cx="576885" cy="555421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3646510" y="5263907"/>
            <a:ext cx="576885" cy="555421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7" name="Овал 1026"/>
          <p:cNvSpPr/>
          <p:nvPr/>
        </p:nvSpPr>
        <p:spPr>
          <a:xfrm>
            <a:off x="1523983" y="5173643"/>
            <a:ext cx="45719" cy="7200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1" name="Прямая со стрелкой 40"/>
          <p:cNvCxnSpPr/>
          <p:nvPr/>
        </p:nvCxnSpPr>
        <p:spPr>
          <a:xfrm flipV="1">
            <a:off x="6886395" y="2463648"/>
            <a:ext cx="0" cy="2880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>
            <a:off x="6840252" y="3199201"/>
            <a:ext cx="279648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>
            <a:off x="6876256" y="3578925"/>
            <a:ext cx="0" cy="27964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>
            <a:off x="6852828" y="4259653"/>
            <a:ext cx="279648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>
            <a:off x="6840252" y="4695896"/>
            <a:ext cx="0" cy="27964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 flipH="1">
            <a:off x="6867872" y="5315272"/>
            <a:ext cx="29641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2" name="Picture 4" descr="http://all4design.ru/uploads/images/Kids/preview/Kids_325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8629" y="242810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6444208" y="6108403"/>
            <a:ext cx="1370801" cy="33855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/>
              <a:t>ПРОВЕРКА</a:t>
            </a:r>
          </a:p>
        </p:txBody>
      </p:sp>
    </p:spTree>
    <p:extLst>
      <p:ext uri="{BB962C8B-B14F-4D97-AF65-F5344CB8AC3E}">
        <p14:creationId xmlns:p14="http://schemas.microsoft.com/office/powerpoint/2010/main" val="2392879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50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500"/>
                            </p:stCondLst>
                            <p:childTnLst>
                              <p:par>
                                <p:cTn id="3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500"/>
                            </p:stCondLst>
                            <p:childTnLst>
                              <p:par>
                                <p:cTn id="3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85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Рисунок2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547665" y="4676721"/>
            <a:ext cx="530172" cy="633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259632" y="4648967"/>
            <a:ext cx="4320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8</a:t>
            </a:r>
          </a:p>
        </p:txBody>
      </p:sp>
      <p:cxnSp>
        <p:nvCxnSpPr>
          <p:cNvPr id="4" name="Прямая со стрелкой 3"/>
          <p:cNvCxnSpPr/>
          <p:nvPr/>
        </p:nvCxnSpPr>
        <p:spPr>
          <a:xfrm flipV="1">
            <a:off x="6891700" y="5877272"/>
            <a:ext cx="0" cy="2880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6858342" y="1484784"/>
            <a:ext cx="0" cy="27964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>
            <a:off x="6811084" y="5473623"/>
            <a:ext cx="29641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2644552" y="4686384"/>
            <a:ext cx="1063352" cy="8039"/>
          </a:xfrm>
          <a:prstGeom prst="line">
            <a:avLst/>
          </a:prstGeom>
          <a:ln w="7620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2089778" y="4194553"/>
            <a:ext cx="0" cy="504056"/>
          </a:xfrm>
          <a:prstGeom prst="line">
            <a:avLst/>
          </a:prstGeom>
          <a:ln w="7620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 flipV="1">
            <a:off x="2077836" y="4168960"/>
            <a:ext cx="566716" cy="8418"/>
          </a:xfrm>
          <a:prstGeom prst="line">
            <a:avLst/>
          </a:prstGeom>
          <a:ln w="7620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3707905" y="4194553"/>
            <a:ext cx="564076" cy="0"/>
          </a:xfrm>
          <a:prstGeom prst="line">
            <a:avLst/>
          </a:prstGeom>
          <a:ln w="7620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V="1">
            <a:off x="3707904" y="4160366"/>
            <a:ext cx="0" cy="555419"/>
          </a:xfrm>
          <a:prstGeom prst="line">
            <a:avLst/>
          </a:prstGeom>
          <a:ln w="7620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V="1">
            <a:off x="2644552" y="4160366"/>
            <a:ext cx="0" cy="572430"/>
          </a:xfrm>
          <a:prstGeom prst="line">
            <a:avLst/>
          </a:prstGeom>
          <a:ln w="7620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2644552" y="5240690"/>
            <a:ext cx="0" cy="555420"/>
          </a:xfrm>
          <a:prstGeom prst="line">
            <a:avLst/>
          </a:prstGeom>
          <a:ln w="7620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2644552" y="5245266"/>
            <a:ext cx="1627429" cy="4578"/>
          </a:xfrm>
          <a:prstGeom prst="line">
            <a:avLst/>
          </a:prstGeom>
          <a:ln w="7620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7" name="Овал 1026"/>
          <p:cNvSpPr/>
          <p:nvPr/>
        </p:nvSpPr>
        <p:spPr>
          <a:xfrm>
            <a:off x="2032117" y="4658420"/>
            <a:ext cx="45719" cy="72008"/>
          </a:xfrm>
          <a:prstGeom prst="ellipse">
            <a:avLst/>
          </a:prstGeom>
          <a:solidFill>
            <a:srgbClr val="FF0000"/>
          </a:solidFill>
          <a:ln w="1016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 flipV="1">
            <a:off x="4271981" y="4177378"/>
            <a:ext cx="0" cy="1063312"/>
          </a:xfrm>
          <a:prstGeom prst="line">
            <a:avLst/>
          </a:prstGeom>
          <a:ln w="7620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V="1">
            <a:off x="2108449" y="5267921"/>
            <a:ext cx="0" cy="555420"/>
          </a:xfrm>
          <a:prstGeom prst="line">
            <a:avLst/>
          </a:prstGeom>
          <a:ln w="7620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H="1">
            <a:off x="2108449" y="5796110"/>
            <a:ext cx="546312" cy="0"/>
          </a:xfrm>
          <a:prstGeom prst="line">
            <a:avLst/>
          </a:prstGeom>
          <a:ln w="76200">
            <a:solidFill>
              <a:srgbClr val="00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6489174" y="188640"/>
            <a:ext cx="702156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1  </a:t>
            </a:r>
          </a:p>
          <a:p>
            <a:r>
              <a:rPr lang="ru-RU" sz="3600" b="1" dirty="0"/>
              <a:t>1 </a:t>
            </a:r>
          </a:p>
          <a:p>
            <a:r>
              <a:rPr lang="ru-RU" sz="3600" b="1" dirty="0"/>
              <a:t>1</a:t>
            </a:r>
          </a:p>
          <a:p>
            <a:r>
              <a:rPr lang="ru-RU" sz="3600" b="1" dirty="0"/>
              <a:t>2</a:t>
            </a:r>
          </a:p>
          <a:p>
            <a:r>
              <a:rPr lang="ru-RU" sz="3600" b="1" dirty="0"/>
              <a:t>1</a:t>
            </a:r>
          </a:p>
          <a:p>
            <a:r>
              <a:rPr lang="ru-RU" sz="3600" b="1" dirty="0"/>
              <a:t>1</a:t>
            </a:r>
          </a:p>
          <a:p>
            <a:r>
              <a:rPr lang="ru-RU" sz="3600" b="1" dirty="0"/>
              <a:t>2</a:t>
            </a:r>
          </a:p>
          <a:p>
            <a:r>
              <a:rPr lang="ru-RU" sz="3600" b="1" dirty="0"/>
              <a:t>3</a:t>
            </a:r>
          </a:p>
          <a:p>
            <a:r>
              <a:rPr lang="ru-RU" sz="3600" b="1" dirty="0"/>
              <a:t>1</a:t>
            </a:r>
          </a:p>
          <a:p>
            <a:r>
              <a:rPr lang="ru-RU" sz="3600" b="1" dirty="0"/>
              <a:t>1</a:t>
            </a:r>
          </a:p>
          <a:p>
            <a:r>
              <a:rPr lang="ru-RU" sz="3600" b="1" dirty="0"/>
              <a:t>1</a:t>
            </a:r>
          </a:p>
        </p:txBody>
      </p:sp>
      <p:cxnSp>
        <p:nvCxnSpPr>
          <p:cNvPr id="39" name="Прямая со стрелкой 38"/>
          <p:cNvCxnSpPr/>
          <p:nvPr/>
        </p:nvCxnSpPr>
        <p:spPr>
          <a:xfrm flipV="1">
            <a:off x="6876256" y="375416"/>
            <a:ext cx="0" cy="2880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>
            <a:off x="6840252" y="1023488"/>
            <a:ext cx="279648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>
            <a:off x="6840252" y="2191089"/>
            <a:ext cx="279648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>
            <a:off x="6852828" y="3251541"/>
            <a:ext cx="279648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>
            <a:off x="6948264" y="3687784"/>
            <a:ext cx="0" cy="27964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 flipH="1">
            <a:off x="6867872" y="4307160"/>
            <a:ext cx="29641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 flipV="1">
            <a:off x="6924824" y="2550597"/>
            <a:ext cx="0" cy="2880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/>
          <p:nvPr/>
        </p:nvCxnSpPr>
        <p:spPr>
          <a:xfrm>
            <a:off x="6900591" y="4760300"/>
            <a:ext cx="0" cy="27964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6" name="Picture 4" descr="http://funbook.com.ua/pic/images_8/Kak_narisovat_samolet_karandashom_poetapno-3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639" b="89633" l="7500" r="9171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9258"/>
          <a:stretch/>
        </p:blipFill>
        <p:spPr bwMode="auto">
          <a:xfrm>
            <a:off x="1237172" y="330345"/>
            <a:ext cx="3826848" cy="2512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Box 29"/>
          <p:cNvSpPr txBox="1"/>
          <p:nvPr/>
        </p:nvSpPr>
        <p:spPr>
          <a:xfrm>
            <a:off x="6330679" y="6205672"/>
            <a:ext cx="1370801" cy="33855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/>
              <a:t>ПРОВЕРКА</a:t>
            </a:r>
          </a:p>
        </p:txBody>
      </p:sp>
    </p:spTree>
    <p:extLst>
      <p:ext uri="{BB962C8B-B14F-4D97-AF65-F5344CB8AC3E}">
        <p14:creationId xmlns:p14="http://schemas.microsoft.com/office/powerpoint/2010/main" val="1961770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50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500"/>
                            </p:stCondLst>
                            <p:childTnLst>
                              <p:par>
                                <p:cTn id="3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500"/>
                            </p:stCondLst>
                            <p:childTnLst>
                              <p:par>
                                <p:cTn id="3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8500"/>
                            </p:stCondLst>
                            <p:childTnLst>
                              <p:par>
                                <p:cTn id="4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9500"/>
                            </p:stCondLst>
                            <p:childTnLst>
                              <p:par>
                                <p:cTn id="4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500"/>
                            </p:stCondLst>
                            <p:childTnLst>
                              <p:par>
                                <p:cTn id="5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150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37"/>
          <p:cNvSpPr txBox="1"/>
          <p:nvPr/>
        </p:nvSpPr>
        <p:spPr>
          <a:xfrm>
            <a:off x="6156176" y="195019"/>
            <a:ext cx="702156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2  </a:t>
            </a:r>
          </a:p>
          <a:p>
            <a:r>
              <a:rPr lang="ru-RU" sz="3600" b="1" dirty="0"/>
              <a:t>1 </a:t>
            </a:r>
          </a:p>
          <a:p>
            <a:r>
              <a:rPr lang="ru-RU" sz="3600" b="1" dirty="0"/>
              <a:t>2</a:t>
            </a:r>
          </a:p>
          <a:p>
            <a:r>
              <a:rPr lang="ru-RU" sz="3600" b="1" dirty="0"/>
              <a:t>1</a:t>
            </a:r>
          </a:p>
          <a:p>
            <a:r>
              <a:rPr lang="ru-RU" sz="3600" b="1" dirty="0"/>
              <a:t>2</a:t>
            </a:r>
          </a:p>
          <a:p>
            <a:r>
              <a:rPr lang="ru-RU" sz="3600" b="1" dirty="0"/>
              <a:t>1</a:t>
            </a:r>
          </a:p>
          <a:p>
            <a:r>
              <a:rPr lang="ru-RU" sz="3600" b="1" dirty="0"/>
              <a:t>3</a:t>
            </a:r>
          </a:p>
          <a:p>
            <a:r>
              <a:rPr lang="ru-RU" sz="3600" b="1" dirty="0"/>
              <a:t>3</a:t>
            </a:r>
          </a:p>
          <a:p>
            <a:r>
              <a:rPr lang="ru-RU" sz="3600" b="1" dirty="0"/>
              <a:t>1</a:t>
            </a:r>
          </a:p>
          <a:p>
            <a:r>
              <a:rPr lang="ru-RU" sz="3600" b="1" dirty="0"/>
              <a:t>1</a:t>
            </a:r>
          </a:p>
          <a:p>
            <a:r>
              <a:rPr lang="ru-RU" sz="3600" b="1" dirty="0"/>
              <a:t>2</a:t>
            </a:r>
          </a:p>
        </p:txBody>
      </p:sp>
      <p:pic>
        <p:nvPicPr>
          <p:cNvPr id="3074" name="Picture 2" descr="C:\Users\user\Desktop\Рисунок2.png"/>
          <p:cNvPicPr>
            <a:picLocks noChangeAspect="1" noChangeArrowheads="1"/>
          </p:cNvPicPr>
          <p:nvPr/>
        </p:nvPicPr>
        <p:blipFill rotWithShape="1">
          <a:blip r:embed="rId2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 rot="16200000">
            <a:off x="4402072" y="4530194"/>
            <a:ext cx="236604" cy="633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Прямая со стрелкой 3"/>
          <p:cNvCxnSpPr/>
          <p:nvPr/>
        </p:nvCxnSpPr>
        <p:spPr>
          <a:xfrm flipV="1">
            <a:off x="6594080" y="4751366"/>
            <a:ext cx="0" cy="2880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6659654" y="2571283"/>
            <a:ext cx="0" cy="27964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>
            <a:off x="6511446" y="2139235"/>
            <a:ext cx="29641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4203666" y="3621906"/>
            <a:ext cx="629721" cy="8039"/>
          </a:xfrm>
          <a:prstGeom prst="line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2618105" y="4134297"/>
            <a:ext cx="0" cy="1661813"/>
          </a:xfrm>
          <a:prstGeom prst="line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 flipV="1">
            <a:off x="3151384" y="4751158"/>
            <a:ext cx="566716" cy="8418"/>
          </a:xfrm>
          <a:prstGeom prst="line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3674562" y="5766366"/>
            <a:ext cx="564076" cy="0"/>
          </a:xfrm>
          <a:prstGeom prst="line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V="1">
            <a:off x="4226526" y="4759700"/>
            <a:ext cx="0" cy="1036410"/>
          </a:xfrm>
          <a:prstGeom prst="line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H="1" flipV="1">
            <a:off x="3718100" y="4730428"/>
            <a:ext cx="3116" cy="1035938"/>
          </a:xfrm>
          <a:prstGeom prst="line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3151384" y="4730428"/>
            <a:ext cx="0" cy="1065682"/>
          </a:xfrm>
          <a:prstGeom prst="line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2640882" y="4134297"/>
            <a:ext cx="1627429" cy="4578"/>
          </a:xfrm>
          <a:prstGeom prst="line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7" name="Овал 1026"/>
          <p:cNvSpPr/>
          <p:nvPr/>
        </p:nvSpPr>
        <p:spPr>
          <a:xfrm>
            <a:off x="4203666" y="4730428"/>
            <a:ext cx="45719" cy="72008"/>
          </a:xfrm>
          <a:prstGeom prst="ellipse">
            <a:avLst/>
          </a:prstGeom>
          <a:solidFill>
            <a:srgbClr val="FF00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 flipH="1" flipV="1">
            <a:off x="4802519" y="3631842"/>
            <a:ext cx="15434" cy="1096756"/>
          </a:xfrm>
          <a:prstGeom prst="line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V="1">
            <a:off x="4251991" y="3621906"/>
            <a:ext cx="0" cy="555420"/>
          </a:xfrm>
          <a:prstGeom prst="line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H="1">
            <a:off x="2605072" y="5766366"/>
            <a:ext cx="546312" cy="0"/>
          </a:xfrm>
          <a:prstGeom prst="line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 flipV="1">
            <a:off x="6626294" y="3651403"/>
            <a:ext cx="0" cy="2880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>
            <a:off x="6567593" y="4314877"/>
            <a:ext cx="279648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>
            <a:off x="6528214" y="5451603"/>
            <a:ext cx="279648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>
            <a:off x="6577692" y="362188"/>
            <a:ext cx="0" cy="27964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 flipH="1">
            <a:off x="6478086" y="1011206"/>
            <a:ext cx="29641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 flipV="1">
            <a:off x="6631275" y="1441873"/>
            <a:ext cx="0" cy="2880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/>
          <p:nvPr/>
        </p:nvCxnSpPr>
        <p:spPr>
          <a:xfrm>
            <a:off x="6626294" y="5811643"/>
            <a:ext cx="0" cy="27964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Равнобедренный треугольник 14"/>
          <p:cNvSpPr/>
          <p:nvPr/>
        </p:nvSpPr>
        <p:spPr>
          <a:xfrm rot="5400000">
            <a:off x="4809889" y="3649098"/>
            <a:ext cx="540650" cy="486269"/>
          </a:xfrm>
          <a:prstGeom prst="triangle">
            <a:avLst>
              <a:gd name="adj" fmla="val 100000"/>
            </a:avLst>
          </a:prstGeom>
          <a:gradFill flip="none" rotWithShape="1">
            <a:gsLst>
              <a:gs pos="0">
                <a:schemeClr val="tx1">
                  <a:tint val="66000"/>
                  <a:satMod val="160000"/>
                </a:schemeClr>
              </a:gs>
              <a:gs pos="50000">
                <a:schemeClr val="tx1">
                  <a:tint val="44500"/>
                  <a:satMod val="160000"/>
                </a:schemeClr>
              </a:gs>
              <a:gs pos="100000">
                <a:schemeClr val="tx1"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Равнобедренный треугольник 40"/>
          <p:cNvSpPr/>
          <p:nvPr/>
        </p:nvSpPr>
        <p:spPr>
          <a:xfrm>
            <a:off x="3686275" y="3647990"/>
            <a:ext cx="540650" cy="486269"/>
          </a:xfrm>
          <a:prstGeom prst="triangle">
            <a:avLst>
              <a:gd name="adj" fmla="val 100000"/>
            </a:avLst>
          </a:prstGeom>
          <a:gradFill flip="none" rotWithShape="1">
            <a:gsLst>
              <a:gs pos="0">
                <a:schemeClr val="tx1">
                  <a:tint val="66000"/>
                  <a:satMod val="160000"/>
                </a:schemeClr>
              </a:gs>
              <a:gs pos="50000">
                <a:schemeClr val="tx1">
                  <a:tint val="44500"/>
                  <a:satMod val="160000"/>
                </a:schemeClr>
              </a:gs>
              <a:gs pos="100000">
                <a:schemeClr val="tx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вал 42"/>
          <p:cNvSpPr/>
          <p:nvPr/>
        </p:nvSpPr>
        <p:spPr>
          <a:xfrm>
            <a:off x="4415925" y="3933056"/>
            <a:ext cx="45719" cy="72008"/>
          </a:xfrm>
          <a:prstGeom prst="ellipse">
            <a:avLst/>
          </a:prstGeom>
          <a:solidFill>
            <a:srgbClr val="009900"/>
          </a:solidFill>
          <a:ln w="127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Овал 48"/>
          <p:cNvSpPr/>
          <p:nvPr/>
        </p:nvSpPr>
        <p:spPr>
          <a:xfrm>
            <a:off x="4598289" y="3933056"/>
            <a:ext cx="45719" cy="72008"/>
          </a:xfrm>
          <a:prstGeom prst="ellipse">
            <a:avLst/>
          </a:prstGeom>
          <a:solidFill>
            <a:srgbClr val="009900"/>
          </a:solidFill>
          <a:ln w="127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056"/>
          <a:stretch/>
        </p:blipFill>
        <p:spPr>
          <a:xfrm>
            <a:off x="4405335" y="4378681"/>
            <a:ext cx="238673" cy="130439"/>
          </a:xfrm>
          <a:prstGeom prst="rect">
            <a:avLst/>
          </a:prstGeom>
          <a:ln w="3175">
            <a:noFill/>
          </a:ln>
        </p:spPr>
      </p:pic>
      <p:sp>
        <p:nvSpPr>
          <p:cNvPr id="51" name="Овал 50"/>
          <p:cNvSpPr/>
          <p:nvPr/>
        </p:nvSpPr>
        <p:spPr>
          <a:xfrm>
            <a:off x="4226525" y="3323548"/>
            <a:ext cx="576885" cy="324441"/>
          </a:xfrm>
          <a:prstGeom prst="ellipse">
            <a:avLst/>
          </a:prstGeom>
          <a:gradFill flip="none" rotWithShape="1">
            <a:gsLst>
              <a:gs pos="0">
                <a:schemeClr val="tx1">
                  <a:tint val="66000"/>
                  <a:satMod val="160000"/>
                </a:schemeClr>
              </a:gs>
              <a:gs pos="50000">
                <a:schemeClr val="tx1">
                  <a:tint val="44500"/>
                  <a:satMod val="160000"/>
                </a:schemeClr>
              </a:gs>
              <a:gs pos="100000">
                <a:schemeClr val="tx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олилиния 16"/>
          <p:cNvSpPr/>
          <p:nvPr/>
        </p:nvSpPr>
        <p:spPr>
          <a:xfrm>
            <a:off x="2083981" y="3668233"/>
            <a:ext cx="542261" cy="471896"/>
          </a:xfrm>
          <a:custGeom>
            <a:avLst/>
            <a:gdLst>
              <a:gd name="connsiteX0" fmla="*/ 542261 w 542261"/>
              <a:gd name="connsiteY0" fmla="*/ 467832 h 471896"/>
              <a:gd name="connsiteX1" fmla="*/ 425303 w 542261"/>
              <a:gd name="connsiteY1" fmla="*/ 457200 h 471896"/>
              <a:gd name="connsiteX2" fmla="*/ 435935 w 542261"/>
              <a:gd name="connsiteY2" fmla="*/ 361507 h 471896"/>
              <a:gd name="connsiteX3" fmla="*/ 478466 w 542261"/>
              <a:gd name="connsiteY3" fmla="*/ 393404 h 471896"/>
              <a:gd name="connsiteX4" fmla="*/ 457200 w 542261"/>
              <a:gd name="connsiteY4" fmla="*/ 446567 h 471896"/>
              <a:gd name="connsiteX5" fmla="*/ 372140 w 542261"/>
              <a:gd name="connsiteY5" fmla="*/ 446567 h 471896"/>
              <a:gd name="connsiteX6" fmla="*/ 361507 w 542261"/>
              <a:gd name="connsiteY6" fmla="*/ 404037 h 471896"/>
              <a:gd name="connsiteX7" fmla="*/ 340242 w 542261"/>
              <a:gd name="connsiteY7" fmla="*/ 372139 h 471896"/>
              <a:gd name="connsiteX8" fmla="*/ 350875 w 542261"/>
              <a:gd name="connsiteY8" fmla="*/ 287079 h 471896"/>
              <a:gd name="connsiteX9" fmla="*/ 361507 w 542261"/>
              <a:gd name="connsiteY9" fmla="*/ 350874 h 471896"/>
              <a:gd name="connsiteX10" fmla="*/ 329610 w 542261"/>
              <a:gd name="connsiteY10" fmla="*/ 361507 h 471896"/>
              <a:gd name="connsiteX11" fmla="*/ 212652 w 542261"/>
              <a:gd name="connsiteY11" fmla="*/ 350874 h 471896"/>
              <a:gd name="connsiteX12" fmla="*/ 223284 w 542261"/>
              <a:gd name="connsiteY12" fmla="*/ 255181 h 471896"/>
              <a:gd name="connsiteX13" fmla="*/ 265814 w 542261"/>
              <a:gd name="connsiteY13" fmla="*/ 265814 h 471896"/>
              <a:gd name="connsiteX14" fmla="*/ 255182 w 542261"/>
              <a:gd name="connsiteY14" fmla="*/ 308344 h 471896"/>
              <a:gd name="connsiteX15" fmla="*/ 148856 w 542261"/>
              <a:gd name="connsiteY15" fmla="*/ 287079 h 471896"/>
              <a:gd name="connsiteX16" fmla="*/ 116959 w 542261"/>
              <a:gd name="connsiteY16" fmla="*/ 265814 h 471896"/>
              <a:gd name="connsiteX17" fmla="*/ 116959 w 542261"/>
              <a:gd name="connsiteY17" fmla="*/ 127590 h 471896"/>
              <a:gd name="connsiteX18" fmla="*/ 159489 w 542261"/>
              <a:gd name="connsiteY18" fmla="*/ 223283 h 471896"/>
              <a:gd name="connsiteX19" fmla="*/ 127591 w 542261"/>
              <a:gd name="connsiteY19" fmla="*/ 202018 h 471896"/>
              <a:gd name="connsiteX20" fmla="*/ 63796 w 542261"/>
              <a:gd name="connsiteY20" fmla="*/ 148855 h 471896"/>
              <a:gd name="connsiteX21" fmla="*/ 63796 w 542261"/>
              <a:gd name="connsiteY21" fmla="*/ 85060 h 471896"/>
              <a:gd name="connsiteX22" fmla="*/ 116959 w 542261"/>
              <a:gd name="connsiteY22" fmla="*/ 74427 h 471896"/>
              <a:gd name="connsiteX23" fmla="*/ 127591 w 542261"/>
              <a:gd name="connsiteY23" fmla="*/ 106325 h 471896"/>
              <a:gd name="connsiteX24" fmla="*/ 42531 w 542261"/>
              <a:gd name="connsiteY24" fmla="*/ 106325 h 471896"/>
              <a:gd name="connsiteX25" fmla="*/ 0 w 542261"/>
              <a:gd name="connsiteY25" fmla="*/ 53162 h 471896"/>
              <a:gd name="connsiteX26" fmla="*/ 10633 w 542261"/>
              <a:gd name="connsiteY26" fmla="*/ 0 h 4718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542261" h="471896">
                <a:moveTo>
                  <a:pt x="542261" y="467832"/>
                </a:moveTo>
                <a:cubicBezTo>
                  <a:pt x="503275" y="464288"/>
                  <a:pt x="452984" y="484881"/>
                  <a:pt x="425303" y="457200"/>
                </a:cubicBezTo>
                <a:cubicBezTo>
                  <a:pt x="402609" y="434506"/>
                  <a:pt x="415389" y="386162"/>
                  <a:pt x="435935" y="361507"/>
                </a:cubicBezTo>
                <a:cubicBezTo>
                  <a:pt x="447280" y="347893"/>
                  <a:pt x="464289" y="382772"/>
                  <a:pt x="478466" y="393404"/>
                </a:cubicBezTo>
                <a:cubicBezTo>
                  <a:pt x="471377" y="411125"/>
                  <a:pt x="469419" y="431905"/>
                  <a:pt x="457200" y="446567"/>
                </a:cubicBezTo>
                <a:cubicBezTo>
                  <a:pt x="438517" y="468987"/>
                  <a:pt x="387341" y="449607"/>
                  <a:pt x="372140" y="446567"/>
                </a:cubicBezTo>
                <a:cubicBezTo>
                  <a:pt x="368596" y="432390"/>
                  <a:pt x="367263" y="417468"/>
                  <a:pt x="361507" y="404037"/>
                </a:cubicBezTo>
                <a:cubicBezTo>
                  <a:pt x="356473" y="392291"/>
                  <a:pt x="341399" y="384865"/>
                  <a:pt x="340242" y="372139"/>
                </a:cubicBezTo>
                <a:cubicBezTo>
                  <a:pt x="337655" y="343682"/>
                  <a:pt x="347331" y="315432"/>
                  <a:pt x="350875" y="287079"/>
                </a:cubicBezTo>
                <a:cubicBezTo>
                  <a:pt x="364973" y="308226"/>
                  <a:pt x="387920" y="324461"/>
                  <a:pt x="361507" y="350874"/>
                </a:cubicBezTo>
                <a:cubicBezTo>
                  <a:pt x="353582" y="358799"/>
                  <a:pt x="340242" y="357963"/>
                  <a:pt x="329610" y="361507"/>
                </a:cubicBezTo>
                <a:cubicBezTo>
                  <a:pt x="290624" y="357963"/>
                  <a:pt x="240333" y="378555"/>
                  <a:pt x="212652" y="350874"/>
                </a:cubicBezTo>
                <a:cubicBezTo>
                  <a:pt x="189958" y="328180"/>
                  <a:pt x="206274" y="282397"/>
                  <a:pt x="223284" y="255181"/>
                </a:cubicBezTo>
                <a:cubicBezTo>
                  <a:pt x="231029" y="242789"/>
                  <a:pt x="251637" y="262270"/>
                  <a:pt x="265814" y="265814"/>
                </a:cubicBezTo>
                <a:cubicBezTo>
                  <a:pt x="262270" y="279991"/>
                  <a:pt x="268865" y="303213"/>
                  <a:pt x="255182" y="308344"/>
                </a:cubicBezTo>
                <a:cubicBezTo>
                  <a:pt x="232187" y="316967"/>
                  <a:pt x="176566" y="296315"/>
                  <a:pt x="148856" y="287079"/>
                </a:cubicBezTo>
                <a:cubicBezTo>
                  <a:pt x="138224" y="279991"/>
                  <a:pt x="124942" y="275792"/>
                  <a:pt x="116959" y="265814"/>
                </a:cubicBezTo>
                <a:cubicBezTo>
                  <a:pt x="91656" y="234185"/>
                  <a:pt x="116035" y="136826"/>
                  <a:pt x="116959" y="127590"/>
                </a:cubicBezTo>
                <a:cubicBezTo>
                  <a:pt x="158008" y="144010"/>
                  <a:pt x="219279" y="148545"/>
                  <a:pt x="159489" y="223283"/>
                </a:cubicBezTo>
                <a:cubicBezTo>
                  <a:pt x="151506" y="233262"/>
                  <a:pt x="137408" y="210199"/>
                  <a:pt x="127591" y="202018"/>
                </a:cubicBezTo>
                <a:cubicBezTo>
                  <a:pt x="45718" y="133791"/>
                  <a:pt x="142995" y="201655"/>
                  <a:pt x="63796" y="148855"/>
                </a:cubicBezTo>
                <a:cubicBezTo>
                  <a:pt x="58640" y="133389"/>
                  <a:pt x="40597" y="100526"/>
                  <a:pt x="63796" y="85060"/>
                </a:cubicBezTo>
                <a:cubicBezTo>
                  <a:pt x="78833" y="75035"/>
                  <a:pt x="99238" y="77971"/>
                  <a:pt x="116959" y="74427"/>
                </a:cubicBezTo>
                <a:cubicBezTo>
                  <a:pt x="120503" y="85060"/>
                  <a:pt x="132603" y="96301"/>
                  <a:pt x="127591" y="106325"/>
                </a:cubicBezTo>
                <a:cubicBezTo>
                  <a:pt x="115701" y="130104"/>
                  <a:pt x="46778" y="107174"/>
                  <a:pt x="42531" y="106325"/>
                </a:cubicBezTo>
                <a:cubicBezTo>
                  <a:pt x="18038" y="89997"/>
                  <a:pt x="0" y="87400"/>
                  <a:pt x="0" y="53162"/>
                </a:cubicBezTo>
                <a:cubicBezTo>
                  <a:pt x="0" y="35090"/>
                  <a:pt x="10633" y="0"/>
                  <a:pt x="10633" y="0"/>
                </a:cubicBezTo>
              </a:path>
            </a:pathLst>
          </a:custGeom>
          <a:noFill/>
          <a:ln w="571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6" name="Picture 6" descr="http://neprostomama.ru/wp-content/uploads/2015/06/%D0%B1%D0%B0%D1%80%D0%B0%D1%88%D0%B5%D0%BA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985" b="92278" l="0" r="9566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3981" y="619539"/>
            <a:ext cx="3064083" cy="2433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2" name="Прямая со стрелкой 51"/>
          <p:cNvCxnSpPr/>
          <p:nvPr/>
        </p:nvCxnSpPr>
        <p:spPr>
          <a:xfrm flipH="1">
            <a:off x="6511446" y="3287322"/>
            <a:ext cx="29641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6444208" y="6237312"/>
            <a:ext cx="1370801" cy="33855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/>
              <a:t>ПРОВЕРКА</a:t>
            </a:r>
          </a:p>
        </p:txBody>
      </p:sp>
    </p:spTree>
    <p:extLst>
      <p:ext uri="{BB962C8B-B14F-4D97-AF65-F5344CB8AC3E}">
        <p14:creationId xmlns:p14="http://schemas.microsoft.com/office/powerpoint/2010/main" val="564896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50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500"/>
                            </p:stCondLst>
                            <p:childTnLst>
                              <p:par>
                                <p:cTn id="3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500"/>
                            </p:stCondLst>
                            <p:childTnLst>
                              <p:par>
                                <p:cTn id="3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5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8500"/>
                            </p:stCondLst>
                            <p:childTnLst>
                              <p:par>
                                <p:cTn id="4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95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500"/>
                            </p:stCondLst>
                            <p:childTnLst>
                              <p:par>
                                <p:cTn id="5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150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extBox 57"/>
          <p:cNvSpPr txBox="1"/>
          <p:nvPr/>
        </p:nvSpPr>
        <p:spPr>
          <a:xfrm>
            <a:off x="7758276" y="836712"/>
            <a:ext cx="70215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5  </a:t>
            </a:r>
          </a:p>
          <a:p>
            <a:r>
              <a:rPr lang="ru-RU" sz="3600" b="1" dirty="0"/>
              <a:t>2 </a:t>
            </a:r>
          </a:p>
          <a:p>
            <a:r>
              <a:rPr lang="ru-RU" sz="3600" b="1" dirty="0"/>
              <a:t>1</a:t>
            </a:r>
          </a:p>
          <a:p>
            <a:r>
              <a:rPr lang="ru-RU" sz="3600" b="1" dirty="0"/>
              <a:t>2</a:t>
            </a:r>
          </a:p>
          <a:p>
            <a:r>
              <a:rPr lang="ru-RU" sz="3600" b="1" dirty="0"/>
              <a:t>1</a:t>
            </a:r>
          </a:p>
          <a:p>
            <a:r>
              <a:rPr lang="ru-RU" sz="3600" b="1" dirty="0"/>
              <a:t>2</a:t>
            </a:r>
          </a:p>
          <a:p>
            <a:r>
              <a:rPr lang="ru-RU" sz="3600" b="1" dirty="0"/>
              <a:t>4</a:t>
            </a:r>
          </a:p>
          <a:p>
            <a:r>
              <a:rPr lang="ru-RU" sz="3600" b="1" dirty="0"/>
              <a:t>2</a:t>
            </a:r>
          </a:p>
          <a:p>
            <a:r>
              <a:rPr lang="ru-RU" sz="3600" b="1" dirty="0"/>
              <a:t>2</a:t>
            </a:r>
          </a:p>
        </p:txBody>
      </p:sp>
      <p:pic>
        <p:nvPicPr>
          <p:cNvPr id="34" name="Picture 6" descr="http://hdjpg.ru/img/picture/Jun/19/e68010cc0f64356a3e6c94536011e9b3/6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1806967" y="70811"/>
            <a:ext cx="3302598" cy="4937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3" name="Прямая соединительная линия 72"/>
          <p:cNvCxnSpPr>
            <a:endCxn id="1027" idx="2"/>
          </p:cNvCxnSpPr>
          <p:nvPr/>
        </p:nvCxnSpPr>
        <p:spPr>
          <a:xfrm flipH="1" flipV="1">
            <a:off x="1501945" y="3090339"/>
            <a:ext cx="12814" cy="1064735"/>
          </a:xfrm>
          <a:prstGeom prst="line">
            <a:avLst/>
          </a:prstGeom>
          <a:ln w="76200"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6357724" y="863390"/>
            <a:ext cx="70215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/>
              <a:t>2  </a:t>
            </a:r>
          </a:p>
          <a:p>
            <a:r>
              <a:rPr lang="ru-RU" sz="3600" b="1" dirty="0"/>
              <a:t>1 </a:t>
            </a:r>
          </a:p>
          <a:p>
            <a:r>
              <a:rPr lang="ru-RU" sz="3600" b="1" dirty="0"/>
              <a:t>1</a:t>
            </a:r>
          </a:p>
          <a:p>
            <a:r>
              <a:rPr lang="ru-RU" sz="3600" b="1" dirty="0"/>
              <a:t>1</a:t>
            </a:r>
          </a:p>
          <a:p>
            <a:r>
              <a:rPr lang="ru-RU" sz="3600" b="1" dirty="0"/>
              <a:t>1</a:t>
            </a:r>
          </a:p>
          <a:p>
            <a:r>
              <a:rPr lang="ru-RU" sz="3600" b="1" dirty="0"/>
              <a:t>4</a:t>
            </a:r>
          </a:p>
          <a:p>
            <a:r>
              <a:rPr lang="ru-RU" sz="3600" b="1" dirty="0"/>
              <a:t>3</a:t>
            </a:r>
          </a:p>
          <a:p>
            <a:r>
              <a:rPr lang="ru-RU" sz="3600" b="1" dirty="0"/>
              <a:t>1</a:t>
            </a:r>
          </a:p>
          <a:p>
            <a:r>
              <a:rPr lang="ru-RU" sz="3600" b="1" dirty="0"/>
              <a:t>1</a:t>
            </a:r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 flipV="1">
            <a:off x="1516450" y="3051630"/>
            <a:ext cx="1139827" cy="2705"/>
          </a:xfrm>
          <a:prstGeom prst="line">
            <a:avLst/>
          </a:prstGeom>
          <a:ln w="76200">
            <a:solidFill>
              <a:srgbClr val="FF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 стрелкой 3"/>
          <p:cNvCxnSpPr/>
          <p:nvPr/>
        </p:nvCxnSpPr>
        <p:spPr>
          <a:xfrm flipV="1">
            <a:off x="8186796" y="5409992"/>
            <a:ext cx="0" cy="2880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8164016" y="3216583"/>
            <a:ext cx="0" cy="27964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>
            <a:off x="8164016" y="1696050"/>
            <a:ext cx="29641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2618347" y="2515125"/>
            <a:ext cx="0" cy="549010"/>
          </a:xfrm>
          <a:prstGeom prst="line">
            <a:avLst/>
          </a:prstGeom>
          <a:ln w="76200"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2618347" y="2549771"/>
            <a:ext cx="564076" cy="0"/>
          </a:xfrm>
          <a:prstGeom prst="line">
            <a:avLst/>
          </a:prstGeom>
          <a:ln w="76200"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V="1">
            <a:off x="3701374" y="1994462"/>
            <a:ext cx="7570" cy="2154882"/>
          </a:xfrm>
          <a:prstGeom prst="line">
            <a:avLst/>
          </a:prstGeom>
          <a:ln w="76200"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V="1">
            <a:off x="3188762" y="1994462"/>
            <a:ext cx="0" cy="572430"/>
          </a:xfrm>
          <a:prstGeom prst="line">
            <a:avLst/>
          </a:prstGeom>
          <a:ln w="76200"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7" name="Овал 1026"/>
          <p:cNvSpPr/>
          <p:nvPr/>
        </p:nvSpPr>
        <p:spPr>
          <a:xfrm>
            <a:off x="1501945" y="3054335"/>
            <a:ext cx="45719" cy="72008"/>
          </a:xfrm>
          <a:prstGeom prst="ellipse">
            <a:avLst/>
          </a:prstGeom>
          <a:solidFill>
            <a:srgbClr val="FF0000"/>
          </a:solidFill>
          <a:ln w="1016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 flipH="1">
            <a:off x="3199709" y="2000412"/>
            <a:ext cx="546312" cy="0"/>
          </a:xfrm>
          <a:prstGeom prst="line">
            <a:avLst/>
          </a:prstGeom>
          <a:ln w="76200"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>
            <a:off x="6708802" y="1166476"/>
            <a:ext cx="279648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>
            <a:off x="6706061" y="3371062"/>
            <a:ext cx="279648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>
            <a:off x="6758805" y="2288417"/>
            <a:ext cx="279648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>
            <a:off x="6848626" y="3789812"/>
            <a:ext cx="0" cy="27964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 flipH="1">
            <a:off x="8109354" y="3908970"/>
            <a:ext cx="29641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 flipV="1">
            <a:off x="6758805" y="2663590"/>
            <a:ext cx="0" cy="2880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/>
          <p:nvPr/>
        </p:nvCxnSpPr>
        <p:spPr>
          <a:xfrm>
            <a:off x="8164286" y="1026652"/>
            <a:ext cx="0" cy="27964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Овал 54"/>
          <p:cNvSpPr/>
          <p:nvPr/>
        </p:nvSpPr>
        <p:spPr>
          <a:xfrm>
            <a:off x="3099150" y="3054335"/>
            <a:ext cx="45719" cy="72008"/>
          </a:xfrm>
          <a:prstGeom prst="ellipse">
            <a:avLst/>
          </a:prstGeom>
          <a:solidFill>
            <a:schemeClr val="tx1"/>
          </a:solidFill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5" name="Прямая со стрелкой 64"/>
          <p:cNvCxnSpPr/>
          <p:nvPr/>
        </p:nvCxnSpPr>
        <p:spPr>
          <a:xfrm flipH="1">
            <a:off x="8124828" y="2802780"/>
            <a:ext cx="29641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 flipH="1">
            <a:off x="3701374" y="4152368"/>
            <a:ext cx="1627536" cy="0"/>
          </a:xfrm>
          <a:prstGeom prst="line">
            <a:avLst/>
          </a:prstGeom>
          <a:ln w="76200"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 flipV="1">
            <a:off x="5328910" y="3593924"/>
            <a:ext cx="0" cy="555420"/>
          </a:xfrm>
          <a:prstGeom prst="line">
            <a:avLst/>
          </a:prstGeom>
          <a:ln w="76200"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/>
        </p:nvCxnSpPr>
        <p:spPr>
          <a:xfrm flipH="1">
            <a:off x="5352511" y="3611498"/>
            <a:ext cx="546312" cy="0"/>
          </a:xfrm>
          <a:prstGeom prst="line">
            <a:avLst/>
          </a:prstGeom>
          <a:ln w="76200"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 flipV="1">
            <a:off x="5875222" y="3634549"/>
            <a:ext cx="0" cy="2680740"/>
          </a:xfrm>
          <a:prstGeom prst="line">
            <a:avLst/>
          </a:prstGeom>
          <a:ln w="76200"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 flipV="1">
            <a:off x="4758996" y="6315289"/>
            <a:ext cx="1139827" cy="2705"/>
          </a:xfrm>
          <a:prstGeom prst="line">
            <a:avLst/>
          </a:prstGeom>
          <a:ln w="76200"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/>
          <p:nvPr/>
        </p:nvCxnSpPr>
        <p:spPr>
          <a:xfrm flipV="1">
            <a:off x="4768363" y="5770032"/>
            <a:ext cx="0" cy="572430"/>
          </a:xfrm>
          <a:prstGeom prst="line">
            <a:avLst/>
          </a:prstGeom>
          <a:ln w="76200"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/>
          <p:nvPr/>
        </p:nvCxnSpPr>
        <p:spPr>
          <a:xfrm flipH="1">
            <a:off x="3746021" y="5802559"/>
            <a:ext cx="1012975" cy="5410"/>
          </a:xfrm>
          <a:prstGeom prst="line">
            <a:avLst/>
          </a:prstGeom>
          <a:ln w="76200"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 flipV="1">
            <a:off x="3715474" y="5770032"/>
            <a:ext cx="0" cy="572430"/>
          </a:xfrm>
          <a:prstGeom prst="line">
            <a:avLst/>
          </a:prstGeom>
          <a:ln w="76200"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/>
          <p:nvPr/>
        </p:nvCxnSpPr>
        <p:spPr>
          <a:xfrm flipV="1">
            <a:off x="2582593" y="6317994"/>
            <a:ext cx="1139827" cy="2705"/>
          </a:xfrm>
          <a:prstGeom prst="line">
            <a:avLst/>
          </a:prstGeom>
          <a:ln w="76200"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 flipV="1">
            <a:off x="2582593" y="4135404"/>
            <a:ext cx="32905" cy="2176125"/>
          </a:xfrm>
          <a:prstGeom prst="line">
            <a:avLst/>
          </a:prstGeom>
          <a:ln w="76200"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/>
          <p:nvPr/>
        </p:nvCxnSpPr>
        <p:spPr>
          <a:xfrm flipH="1">
            <a:off x="1526255" y="4149663"/>
            <a:ext cx="1076202" cy="5410"/>
          </a:xfrm>
          <a:prstGeom prst="line">
            <a:avLst/>
          </a:prstGeom>
          <a:ln w="76200">
            <a:solidFill>
              <a:srgbClr val="FF9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1514759" y="3871634"/>
            <a:ext cx="320937" cy="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42" name="Picture 2" descr="http://www.images.lesyadraw.ru/2013/03/dog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553" t="8217" r="20432" b="3456"/>
          <a:stretch/>
        </p:blipFill>
        <p:spPr bwMode="auto">
          <a:xfrm>
            <a:off x="3763533" y="182580"/>
            <a:ext cx="2440557" cy="260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9" name="Прямая со стрелкой 78"/>
          <p:cNvCxnSpPr/>
          <p:nvPr/>
        </p:nvCxnSpPr>
        <p:spPr>
          <a:xfrm flipV="1">
            <a:off x="6845885" y="1587269"/>
            <a:ext cx="0" cy="2880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 стрелкой 79"/>
          <p:cNvCxnSpPr/>
          <p:nvPr/>
        </p:nvCxnSpPr>
        <p:spPr>
          <a:xfrm>
            <a:off x="6706061" y="4437112"/>
            <a:ext cx="279648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 стрелкой 86"/>
          <p:cNvCxnSpPr/>
          <p:nvPr/>
        </p:nvCxnSpPr>
        <p:spPr>
          <a:xfrm flipV="1">
            <a:off x="6758805" y="4829577"/>
            <a:ext cx="0" cy="2880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 стрелкой 89"/>
          <p:cNvCxnSpPr/>
          <p:nvPr/>
        </p:nvCxnSpPr>
        <p:spPr>
          <a:xfrm flipH="1">
            <a:off x="8109354" y="4973593"/>
            <a:ext cx="29641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 стрелкой 94"/>
          <p:cNvCxnSpPr/>
          <p:nvPr/>
        </p:nvCxnSpPr>
        <p:spPr>
          <a:xfrm>
            <a:off x="6706061" y="5589240"/>
            <a:ext cx="279648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Прямая со стрелкой 95"/>
          <p:cNvCxnSpPr/>
          <p:nvPr/>
        </p:nvCxnSpPr>
        <p:spPr>
          <a:xfrm flipV="1">
            <a:off x="8186796" y="4293096"/>
            <a:ext cx="0" cy="2880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Прямая со стрелкой 96"/>
          <p:cNvCxnSpPr/>
          <p:nvPr/>
        </p:nvCxnSpPr>
        <p:spPr>
          <a:xfrm flipV="1">
            <a:off x="8186796" y="2124845"/>
            <a:ext cx="0" cy="2880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6444208" y="6108403"/>
            <a:ext cx="1370801" cy="33855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/>
              <a:t>ПРОВЕРКА</a:t>
            </a:r>
          </a:p>
        </p:txBody>
      </p:sp>
    </p:spTree>
    <p:extLst>
      <p:ext uri="{BB962C8B-B14F-4D97-AF65-F5344CB8AC3E}">
        <p14:creationId xmlns:p14="http://schemas.microsoft.com/office/powerpoint/2010/main" val="2437180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500"/>
                            </p:stCondLst>
                            <p:childTnLst>
                              <p:par>
                                <p:cTn id="3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500"/>
                            </p:stCondLst>
                            <p:childTnLst>
                              <p:par>
                                <p:cTn id="3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8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9500"/>
                            </p:stCondLst>
                            <p:childTnLst>
                              <p:par>
                                <p:cTn id="4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500"/>
                            </p:stCondLst>
                            <p:childTnLst>
                              <p:par>
                                <p:cTn id="5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1500"/>
                            </p:stCondLst>
                            <p:childTnLst>
                              <p:par>
                                <p:cTn id="5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2500"/>
                            </p:stCondLst>
                            <p:childTnLst>
                              <p:par>
                                <p:cTn id="5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3500"/>
                            </p:stCondLst>
                            <p:childTnLst>
                              <p:par>
                                <p:cTn id="6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4500"/>
                            </p:stCondLst>
                            <p:childTnLst>
                              <p:par>
                                <p:cTn id="6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9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5500"/>
                            </p:stCondLst>
                            <p:childTnLst>
                              <p:par>
                                <p:cTn id="7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6500"/>
                            </p:stCondLst>
                            <p:childTnLst>
                              <p:par>
                                <p:cTn id="7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7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7500"/>
                            </p:stCondLst>
                            <p:childTnLst>
                              <p:par>
                                <p:cTn id="7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8500"/>
                            </p:stCondLst>
                            <p:childTnLst>
                              <p:par>
                                <p:cTn id="8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</p:bld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308</TotalTime>
  <Words>403</Words>
  <Application>Microsoft Office PowerPoint</Application>
  <PresentationFormat>Экран (4:3)</PresentationFormat>
  <Paragraphs>154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Оформление по умолчанию</vt:lpstr>
      <vt:lpstr>Графические диктанты (Рисование по клеточкам) детям от 5 – 10 лет</vt:lpstr>
      <vt:lpstr>Поступление в школу – важный момент в жизни ребенка и его родителей. Чем лучше ребенок будет подготовлен к школе психологически, эмоционально и интеллектуально, тем увереннее он будет себя чувствовать, тем легче у него пройдет адаптационный период в начальной школе.  Графические диктанты для дошкольников хорошо помогают родителям и педагогам планомерно подготовить ребенка к школе и предотвратить такие типичные трудности в обучении, как неразвитость орфографической зоркости, неусидчивость и рассеянность. Регулярные занятия с данными графическими диктантами развивают у ребенка произвольное внимание, пространственное воображение, мелкую моторику пальцев рук, координацию движений, усидчивость.</vt:lpstr>
      <vt:lpstr>Рисование по клеточкам – очень увлекательное и полезное занятие для детей. Это игровой способ развития у малыша пространственного воображения, мелкой моторики пальцев рук, координации движений, усидчивости. Графические диктанты могут с успехом применяться для детей от 5 до 10 лет. Выполняя предложенные в выложенных ниже заданиях - графических диктантах, ребенок расширит кругозор, увеличит словарный запас, научится ориентироваться в тетради, познакомится с разными способами изображения предметов.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Комп.класс</dc:creator>
  <cp:lastModifiedBy>Asus</cp:lastModifiedBy>
  <cp:revision>75</cp:revision>
  <cp:lastPrinted>1601-01-01T00:00:00Z</cp:lastPrinted>
  <dcterms:created xsi:type="dcterms:W3CDTF">1601-01-01T00:00:00Z</dcterms:created>
  <dcterms:modified xsi:type="dcterms:W3CDTF">2020-05-05T09:04:34Z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  <property fmtid="{D5CDD505-2E9C-101B-9397-08002B2CF9AE}" pid="3" name="NXTAG2">
    <vt:lpwstr>000800f6160000000000010250600207f3200358026400</vt:lpwstr>
  </property>
</Properties>
</file>