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7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AB467-6121-4AB3-8F53-43DB35B62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11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91F15-CE30-4177-B1B7-2132A5572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73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70D60-FB50-457F-9338-6127D2370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15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3E081-5A8D-4DD0-B59C-E6289CB15F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2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856FE-63EA-4727-B992-B42442B94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8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6E195-7598-476B-A63B-4B8552EBD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68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B08C2-9569-485E-8601-6C31AC464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0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7052-C387-4C63-AC70-8A2C87076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6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A6F65-E550-4621-8B5F-9D4E685FD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82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E58EF-9449-4140-84E3-E1949662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CF4F9-0B20-4F16-AFB8-89DEA9287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7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CC2B16-CCD6-4B44-819F-243FF7C95B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jliki.ru/smilie-702621543.htm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762000"/>
          </a:xfrm>
        </p:spPr>
        <p:txBody>
          <a:bodyPr/>
          <a:lstStyle/>
          <a:p>
            <a:pPr eaLnBrk="1" hangingPunct="1"/>
            <a:r>
              <a:rPr lang="ru-RU" altLang="ru-RU" b="1" dirty="0"/>
              <a:t>Графические диктанты</a:t>
            </a:r>
            <a:br>
              <a:rPr lang="ru-RU" altLang="ru-RU" b="1" dirty="0"/>
            </a:br>
            <a:r>
              <a:rPr lang="ru-RU" altLang="ru-RU" b="1" dirty="0"/>
              <a:t>(Рисование по клеточкам)</a:t>
            </a:r>
            <a:br>
              <a:rPr lang="ru-RU" altLang="ru-RU" b="1" dirty="0"/>
            </a:br>
            <a:r>
              <a:rPr lang="ru-RU" altLang="ru-RU" b="1" dirty="0"/>
              <a:t>детям от 5 – 10 лет</a:t>
            </a:r>
            <a:endParaRPr lang="ru-RU" altLang="ru-RU" dirty="0"/>
          </a:p>
        </p:txBody>
      </p:sp>
      <p:pic>
        <p:nvPicPr>
          <p:cNvPr id="2052" name="Picture 5" descr="http://animashky.ru/flist/3dpeople/21/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s50.radikal.ru/i129/1005/07/479862ddf49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4495800"/>
            <a:ext cx="116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103041" y="84890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20272" y="84890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3</a:t>
            </a:r>
          </a:p>
        </p:txBody>
      </p:sp>
      <p:pic>
        <p:nvPicPr>
          <p:cNvPr id="58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-475155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8076" y="83671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</a:p>
          <a:p>
            <a:r>
              <a:rPr lang="ru-RU" sz="3600" b="1" dirty="0"/>
              <a:t>2 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408606" y="320470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61554" y="321297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313346" y="2780928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547664" y="3644671"/>
            <a:ext cx="1074554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63552" y="5272003"/>
            <a:ext cx="0" cy="5697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156146" y="4742948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07904" y="5779932"/>
            <a:ext cx="113143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16477" y="5231041"/>
            <a:ext cx="0" cy="5488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07904" y="4743994"/>
            <a:ext cx="3116" cy="10359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72976" y="4751366"/>
            <a:ext cx="3597" cy="106027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047254" y="5269714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4793618" y="5229200"/>
            <a:ext cx="45719" cy="720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1532230" y="3103025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16403" y="364502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051720" y="5800269"/>
            <a:ext cx="1092584" cy="113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428194" y="429309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69493" y="495657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379592" y="100388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279986" y="173586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433175" y="20835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313346" y="392901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445735" y="497219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509977" y="3090096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144304" y="2541268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622218" y="2580029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622218" y="91023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641102" y="901979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250609" y="86918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722862" y="2530497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3725743" y="2541268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722862" y="3090096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5328544" y="3098869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212551" y="3638024"/>
            <a:ext cx="113143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250609" y="3597630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4256667" y="5236896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orldartsme.com/?module=images&amp;act=download&amp;url=green-robot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3" y="0"/>
            <a:ext cx="1843317" cy="27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 стрелкой 75"/>
          <p:cNvCxnSpPr/>
          <p:nvPr/>
        </p:nvCxnSpPr>
        <p:spPr>
          <a:xfrm flipV="1">
            <a:off x="7433223" y="431773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384232" y="170522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532744" y="211992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8437351" y="3905347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8454119" y="282037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532440" y="434765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452320" y="20835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371350" y="2789776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532440" y="101551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452320" y="100388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325632" y="173759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504097" y="321309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7340305" y="390706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7360153" y="495191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 rot="5400000">
            <a:off x="2632616" y="350494"/>
            <a:ext cx="1651299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>
            <a:endCxn id="1027" idx="6"/>
          </p:cNvCxnSpPr>
          <p:nvPr/>
        </p:nvCxnSpPr>
        <p:spPr>
          <a:xfrm flipH="1" flipV="1">
            <a:off x="1017319" y="2497781"/>
            <a:ext cx="10606" cy="110555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103041" y="120894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</a:p>
          <a:p>
            <a:r>
              <a:rPr lang="ru-RU" sz="3600" b="1" dirty="0"/>
              <a:t>1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20272" y="120894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958076" y="119675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  </a:t>
            </a:r>
          </a:p>
          <a:p>
            <a:r>
              <a:rPr lang="ru-RU" sz="3600" b="1" dirty="0"/>
              <a:t>4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4</a:t>
            </a:r>
          </a:p>
          <a:p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532440" y="412691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44208" y="192226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437351" y="368975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64088" y="3615241"/>
            <a:ext cx="547624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62203" y="3038731"/>
            <a:ext cx="0" cy="5697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073532" y="4700481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89387" y="2497781"/>
            <a:ext cx="1085511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74898" y="2497781"/>
            <a:ext cx="0" cy="221111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31471" y="3556771"/>
            <a:ext cx="8777" cy="115212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157737" y="3057600"/>
            <a:ext cx="2206351" cy="3943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71600" y="2461777"/>
            <a:ext cx="45719" cy="7200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897982" y="3600702"/>
            <a:ext cx="0" cy="162849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364088" y="3017609"/>
            <a:ext cx="0" cy="59090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15911" y="3591966"/>
            <a:ext cx="546292" cy="11374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533117" y="517998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04384" y="260599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452320" y="137555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306881" y="4287361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433353" y="29748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371350" y="208527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334924" y="5226085"/>
            <a:ext cx="563058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336983" y="5237784"/>
            <a:ext cx="0" cy="5483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4796187" y="5799816"/>
            <a:ext cx="550758" cy="228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784166" y="5212955"/>
            <a:ext cx="0" cy="59230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621995" y="5253376"/>
            <a:ext cx="2174192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615912" y="5226085"/>
            <a:ext cx="12167" cy="53019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101322" y="5785018"/>
            <a:ext cx="550758" cy="228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2085744" y="5251438"/>
            <a:ext cx="15434" cy="5483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47663" y="5253376"/>
            <a:ext cx="553659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523470" y="3584457"/>
            <a:ext cx="24193" cy="1682622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989387" y="3570083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8532440" y="298597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437351" y="260599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455089" y="247996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8437616" y="479948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6321730" y="482753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471120" y="464788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313346" y="151537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405152" y="407707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329733" y="3129989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447638" y="3584457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8437351" y="151524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6304384" y="368603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403648" y="2708919"/>
            <a:ext cx="152455" cy="1947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ittle-tales.ru/wp-content/uploads/2009/05/cherepah_tmb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5274"/>
            <a:ext cx="3528392" cy="19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 стрелкой 87"/>
          <p:cNvCxnSpPr/>
          <p:nvPr/>
        </p:nvCxnSpPr>
        <p:spPr>
          <a:xfrm>
            <a:off x="8532440" y="192226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>
            <a:endCxn id="55" idx="3"/>
          </p:cNvCxnSpPr>
          <p:nvPr/>
        </p:nvCxnSpPr>
        <p:spPr>
          <a:xfrm flipH="1" flipV="1">
            <a:off x="1521521" y="2013596"/>
            <a:ext cx="16732" cy="2170229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571289" y="1992029"/>
            <a:ext cx="1607250" cy="5402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12160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  </a:t>
            </a:r>
          </a:p>
          <a:p>
            <a:r>
              <a:rPr lang="ru-RU" sz="3600" b="1" dirty="0"/>
              <a:t>1  </a:t>
            </a:r>
          </a:p>
          <a:p>
            <a:r>
              <a:rPr lang="ru-RU" sz="3600" b="1" dirty="0"/>
              <a:t>4</a:t>
            </a:r>
          </a:p>
          <a:p>
            <a:r>
              <a:rPr lang="ru-RU" sz="3600" b="1" dirty="0"/>
              <a:t>6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2</a:t>
            </a:r>
          </a:p>
          <a:p>
            <a:endParaRPr lang="ru-RU" sz="11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621169" y="4191847"/>
            <a:ext cx="6615" cy="1625337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58550" y="4772471"/>
            <a:ext cx="0" cy="1032794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707904" y="4725144"/>
            <a:ext cx="568070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532440" y="450456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384232" y="414107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384232" y="30257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1514826" y="1974572"/>
            <a:ext cx="45719" cy="45719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707904" y="4722924"/>
            <a:ext cx="0" cy="1092883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627784" y="5805264"/>
            <a:ext cx="1080120" cy="10543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257561" y="5815807"/>
            <a:ext cx="106141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18980" y="2515484"/>
            <a:ext cx="0" cy="328978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9047" y="2539691"/>
            <a:ext cx="223702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092876" y="4183824"/>
            <a:ext cx="56407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39047" y="1994730"/>
            <a:ext cx="0" cy="561714"/>
          </a:xfrm>
          <a:prstGeom prst="line">
            <a:avLst/>
          </a:prstGeom>
          <a:ln w="7620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92876" y="4167505"/>
            <a:ext cx="0" cy="557639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973609" y="4160374"/>
            <a:ext cx="56407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537685" y="4722924"/>
            <a:ext cx="0" cy="565944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989386" y="5281960"/>
            <a:ext cx="54829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60743" y="2416008"/>
            <a:ext cx="141019" cy="2209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1514826" y="4725144"/>
            <a:ext cx="58693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03371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</a:p>
          <a:p>
            <a:r>
              <a:rPr lang="ru-RU" sz="3600" b="1" dirty="0"/>
              <a:t>2  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endParaRPr lang="ru-RU" sz="11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039475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</a:p>
          <a:p>
            <a:r>
              <a:rPr lang="ru-RU" sz="3600" b="1" dirty="0"/>
              <a:t>1 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4</a:t>
            </a:r>
          </a:p>
          <a:p>
            <a:endParaRPr lang="ru-RU" sz="1100" b="1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388552" y="193163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380168" y="414107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541066" y="23396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88552" y="3052314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7570208" y="343640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514189" y="449653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528376" y="343640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448128" y="414107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456514" y="30257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501983" y="237687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77083" y="455692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7443632" y="193217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989386" y="4160374"/>
            <a:ext cx="13387" cy="1097082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484327" y="23396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8384232" y="193217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5358076" y="2512188"/>
            <a:ext cx="521891" cy="548416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coollady.ru/puc/6/zveryata/S-13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7396"/>
          <a:stretch/>
        </p:blipFill>
        <p:spPr bwMode="auto">
          <a:xfrm flipH="1">
            <a:off x="2656952" y="108435"/>
            <a:ext cx="3417349" cy="20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Прямая со стрелкой 81"/>
          <p:cNvCxnSpPr/>
          <p:nvPr/>
        </p:nvCxnSpPr>
        <p:spPr>
          <a:xfrm flipV="1">
            <a:off x="8497823" y="343640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3158171" y="3613316"/>
            <a:ext cx="0" cy="2149773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633643" y="3613316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0152" y="1330890"/>
            <a:ext cx="492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  <a:endParaRPr lang="ru-RU" sz="11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814305" y="1471271"/>
            <a:ext cx="6615" cy="16253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49331" y="892719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33475" y="892719"/>
            <a:ext cx="163355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470679" y="420701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295422" y="377916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227903" y="162880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352316" y="306060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151300" y="3601439"/>
            <a:ext cx="45719" cy="45719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275043" y="892719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250229" y="1448139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85255" y="1471270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85255" y="1463599"/>
            <a:ext cx="32950" cy="159429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069399" y="3051603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256844" y="3051603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649331" y="3051603"/>
            <a:ext cx="0" cy="5617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250229" y="3060604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686153" y="4190990"/>
            <a:ext cx="564076" cy="5004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122077" y="5763089"/>
            <a:ext cx="564076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714519" y="3624299"/>
            <a:ext cx="6615" cy="105590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256844" y="4163524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686153" y="4707181"/>
            <a:ext cx="588890" cy="54553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122077" y="1923211"/>
            <a:ext cx="657835" cy="713701"/>
          </a:xfrm>
          <a:prstGeom prst="ellipse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702954" y="3616024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31363" y="1330890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  <a:p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7467" y="1330890"/>
            <a:ext cx="492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900"/>
                </a:solidFill>
              </a:rPr>
              <a:t>2  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4</a:t>
            </a:r>
            <a:endParaRPr lang="ru-RU" sz="1100" b="1" dirty="0">
              <a:solidFill>
                <a:srgbClr val="0099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361857" y="2244669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216110" y="270892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448366" y="263691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336871" y="2020291"/>
            <a:ext cx="211988" cy="2243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8309805" y="3096608"/>
            <a:ext cx="21602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30855" y="495742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6323381" y="199202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8391348" y="477247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392395" y="368853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448366" y="148897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353473" y="4393444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338791" y="3316049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448366" y="368853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8442865" y="151640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8428329" y="258814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244187" y="4351034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www.eduportal44.ru/Kostroma_EDU/Mdou_ds76/SiteAssets/SitePages/%D0%9A%D0%B0%D0%BB%D0%B5%D0%BD%D0%B4%D0%B0%D1%80%D1%8C%20%D1%81%D0%BE%D0%B1%D1%8B%D1%82%D0%B8%D0%B9/1233707616_romask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12738" b="14286"/>
          <a:stretch/>
        </p:blipFill>
        <p:spPr bwMode="auto">
          <a:xfrm flipH="1">
            <a:off x="65294" y="3828362"/>
            <a:ext cx="1848184" cy="28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3721134" y="5252719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18577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http://www.lenagold.ru/fon/clipart/d/dev/dev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619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609600" y="21336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u="sng" dirty="0"/>
              <a:t>СПАСИБО ЗА ВНИМАНИЕ!!!</a:t>
            </a:r>
            <a:r>
              <a:rPr lang="ru-RU" altLang="ru-RU" sz="4800" dirty="0"/>
              <a:t> </a:t>
            </a:r>
          </a:p>
        </p:txBody>
      </p:sp>
      <p:pic>
        <p:nvPicPr>
          <p:cNvPr id="21511" name="Picture 8" descr="http://rainbow-world.narod.ru/kid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ttp://rainbow-world.narod.ru/kids/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66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http://rainbow-world.narod.ru/kids/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29200"/>
            <a:ext cx="733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http://s9.rimg.info/18d4fe4e432762959454b5637960f7ec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895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http://fantasyflash.ru/anime/book/image/book1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787">
            <a:off x="7148513" y="2582863"/>
            <a:ext cx="1355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6354762"/>
          </a:xfrm>
        </p:spPr>
        <p:txBody>
          <a:bodyPr/>
          <a:lstStyle/>
          <a:p>
            <a:pPr fontAlgn="t"/>
            <a:r>
              <a:rPr lang="ru-RU" altLang="ru-RU" sz="2000" dirty="0">
                <a:solidFill>
                  <a:srgbClr val="0070C0"/>
                </a:solidFill>
              </a:rPr>
              <a:t>Поступление в школу – важный момент в жизни ребенка и его родителей. Чем лучше ребенок будет подготовлен к школе психологически, эмоционально и интеллектуально, тем увереннее он будет себя чувствовать, тем легче у него пройдет адаптационный период в начальной школе. </a:t>
            </a: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ru-RU" altLang="ru-RU" sz="2000" dirty="0">
                <a:solidFill>
                  <a:srgbClr val="0070C0"/>
                </a:solidFill>
              </a:rPr>
              <a:t>Графические диктанты для дошкольников хорошо помогают родителям и педагогам планомерно подготовить ребенка к школе и предотвратить такие типичные трудности в обучении, как неразвитость орфографической зоркости, неусидчивость и рассеянность. Регулярные занятия с данными графическими диктантами развивают у ребенка произвольное внимание, пространственное воображение, мелкую моторику пальцев рук, координацию движений, усидчивость</a:t>
            </a:r>
            <a:r>
              <a:rPr lang="ru-RU" altLang="ru-RU" sz="2000" dirty="0"/>
              <a:t>.</a:t>
            </a:r>
          </a:p>
        </p:txBody>
      </p:sp>
      <p:pic>
        <p:nvPicPr>
          <p:cNvPr id="3075" name="Picture 4" descr="C:\Documents and Settings\Root\Рабочий стол\картинки\sov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752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www.lenagold.ru/fon/clipart/k/knig/kniga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www.lenagold.ru/fon/clipart/d/dev/deva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www.lenagold.ru/fon/clipart/k/kar/karanda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http://www.lenagold.ru/fon/clipart/k/kar/karanda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354763"/>
          </a:xfrm>
        </p:spPr>
        <p:txBody>
          <a:bodyPr/>
          <a:lstStyle/>
          <a:p>
            <a:pPr fontAlgn="t"/>
            <a:r>
              <a:rPr lang="ru-RU" altLang="ru-RU" sz="2400" dirty="0">
                <a:solidFill>
                  <a:srgbClr val="0070C0"/>
                </a:solidFill>
              </a:rPr>
              <a:t>Рисование 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 Графические диктанты могут с успехом применяться для детей от 5 до 10 лет.</a:t>
            </a:r>
            <a:br>
              <a:rPr lang="ru-RU" altLang="ru-RU" sz="2400" dirty="0">
                <a:solidFill>
                  <a:srgbClr val="0070C0"/>
                </a:solidFill>
              </a:rPr>
            </a:br>
            <a:r>
              <a:rPr lang="ru-RU" altLang="ru-RU" sz="2400" dirty="0">
                <a:solidFill>
                  <a:srgbClr val="0070C0"/>
                </a:solidFill>
              </a:rPr>
              <a:t>Выполняя предложенные в выложенных ниже заданиях - графических диктантах, ребенок расширит кругозор, увеличит словарный запас, научится ориентироваться в тетради, познакомится с разными способами изображения предметов.</a:t>
            </a:r>
            <a:br>
              <a:rPr lang="ru-RU" altLang="ru-RU" sz="2400" b="1" dirty="0">
                <a:solidFill>
                  <a:srgbClr val="0070C0"/>
                </a:solidFill>
              </a:rPr>
            </a:br>
            <a:endParaRPr lang="ru-RU" altLang="ru-RU" sz="2400" b="1" dirty="0">
              <a:solidFill>
                <a:srgbClr val="0070C0"/>
              </a:solidFill>
            </a:endParaRPr>
          </a:p>
        </p:txBody>
      </p:sp>
      <p:pic>
        <p:nvPicPr>
          <p:cNvPr id="4100" name="Picture 2" descr="C:\Documents and Settings\Root\Рабочий стол\картинки\caebb3b7e1fbd876924204ac3d82433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Documents and Settings\Root\Рабочий стол\картинки\книг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lenagold.ru/fon/clipart/k/knig/kniga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76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www.lenagold.ru/fon/clipart/k/kar/karanda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7484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        Для занятий необходима тетрадь в клетку, простой карандаш и ластик, чтобы ребенок мог всегда исправить неправильную линию.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        Продолжительность одного занятия с графическими диктантами не должна превышать 10 – 15 минут для детей 5-ти лет, 15 – 20 минут для детей 5 – 6-ти лет и 20 – 25-ти минут для детей 6 – 7-ми лет. Но если ребенок увлекся, не стоит останавливать его и прерывать занятие.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         В заданиях используются следующие обозначения: количество отсчитываемых клеток обозначается цифрой, а направление обозначается стрелкой. Например, запись следует читать: 1 клетка вправо, 3 клетки вверх, 2 клетки влево, 4 клетки вниз, 1 клетка вправо.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         Когда дети научатся этому, можно постепенно вводить понятия «1 клетка влево-вверх или вправо-вниз».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         Можно предложить ребенку продолжить рисовать такой же рисунок уже по собственному образцу.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        Работу дети начинают от красной точки.</a:t>
            </a:r>
          </a:p>
        </p:txBody>
      </p:sp>
    </p:spTree>
    <p:extLst>
      <p:ext uri="{BB962C8B-B14F-4D97-AF65-F5344CB8AC3E}">
        <p14:creationId xmlns:p14="http://schemas.microsoft.com/office/powerpoint/2010/main" val="25193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t"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          </a:t>
            </a:r>
            <a:r>
              <a:rPr lang="ru-RU" altLang="ru-RU" sz="2000" b="1">
                <a:solidFill>
                  <a:srgbClr val="FF0000"/>
                </a:solidFill>
              </a:rPr>
              <a:t>Графический диктант можно выполнять в двух вариантах:</a:t>
            </a:r>
            <a:br>
              <a:rPr lang="ru-RU" altLang="ru-RU" sz="2000" b="1">
                <a:solidFill>
                  <a:srgbClr val="0070C0"/>
                </a:solidFill>
              </a:rPr>
            </a:br>
            <a:endParaRPr lang="ru-RU" altLang="ru-RU" sz="2000" b="1">
              <a:solidFill>
                <a:srgbClr val="0070C0"/>
              </a:solidFill>
            </a:endParaRPr>
          </a:p>
          <a:p>
            <a:pPr fontAlgn="t"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     </a:t>
            </a:r>
            <a:r>
              <a:rPr lang="ru-RU" altLang="ru-RU" sz="2000" b="1">
                <a:solidFill>
                  <a:srgbClr val="00B050"/>
                </a:solidFill>
              </a:rPr>
              <a:t>1. Ребенку предлагают образец геометрического рисунка и просят его повторить точно такой же рисунок в тетради в клетку. </a:t>
            </a:r>
            <a:br>
              <a:rPr lang="ru-RU" altLang="ru-RU" sz="2000" b="1">
                <a:solidFill>
                  <a:srgbClr val="0070C0"/>
                </a:solidFill>
              </a:rPr>
            </a:br>
            <a:endParaRPr lang="ru-RU" altLang="ru-RU" sz="2000" b="1">
              <a:solidFill>
                <a:srgbClr val="0070C0"/>
              </a:solidFill>
            </a:endParaRPr>
          </a:p>
          <a:p>
            <a:pPr fontAlgn="t"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     2. Взрослый диктует последовательность действий с указанием числа клеточек и их направлений (влево, вправо, вверх, вниз), ребенок выполняет работу на слух, а затем сравнивает методом наложения свое изображение орнамента или фигуры с образцом в пособии.</a:t>
            </a:r>
          </a:p>
        </p:txBody>
      </p:sp>
      <p:pic>
        <p:nvPicPr>
          <p:cNvPr id="5125" name="Picture 4" descr="C:\Documents and Settings\Root\Рабочий стол\картинки\knig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254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lenagold.ru/fon/clipart/k/knig/kniga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752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www.lenagold.ru/fon/clipart/m/med/medved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62400" y="5943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984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9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174" y="119675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</a:p>
          <a:p>
            <a:r>
              <a:rPr lang="ru-RU" sz="3600" b="1" dirty="0"/>
              <a:t>3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5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876256" y="138352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11682" y="203160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6843" y="4725144"/>
            <a:ext cx="1605502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52345" y="4149080"/>
            <a:ext cx="0" cy="576064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52345" y="4164310"/>
            <a:ext cx="6096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725036" y="4717132"/>
            <a:ext cx="498359" cy="8012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23395" y="4694424"/>
            <a:ext cx="0" cy="555419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720108" y="4149080"/>
            <a:ext cx="0" cy="57243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546843" y="4694423"/>
            <a:ext cx="0" cy="55542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46843" y="5231537"/>
            <a:ext cx="2676552" cy="18306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Овал 1024"/>
          <p:cNvSpPr/>
          <p:nvPr/>
        </p:nvSpPr>
        <p:spPr>
          <a:xfrm>
            <a:off x="1546843" y="5249843"/>
            <a:ext cx="576885" cy="5554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46510" y="5263907"/>
            <a:ext cx="576885" cy="5554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Овал 1026"/>
          <p:cNvSpPr/>
          <p:nvPr/>
        </p:nvSpPr>
        <p:spPr>
          <a:xfrm>
            <a:off x="1523983" y="5173643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6886395" y="246364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40252" y="319920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76256" y="357892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852828" y="425965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40252" y="469589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867872" y="531527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http://all4design.ru/uploads/images/Kids/preview/Kids_3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29" y="2428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3928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7665" y="4676721"/>
            <a:ext cx="530172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64896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891700" y="587727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58342" y="14847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811084" y="547362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44552" y="4686384"/>
            <a:ext cx="1063352" cy="803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89778" y="4194553"/>
            <a:ext cx="0" cy="504056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077836" y="4168960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07905" y="4194553"/>
            <a:ext cx="564076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07904" y="4160366"/>
            <a:ext cx="0" cy="55541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644552" y="4160366"/>
            <a:ext cx="0" cy="57243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44552" y="5240690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44552" y="5245266"/>
            <a:ext cx="1627429" cy="45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2032117" y="4658420"/>
            <a:ext cx="45719" cy="72008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271981" y="4177378"/>
            <a:ext cx="0" cy="1063312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108449" y="5267921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108449" y="5796110"/>
            <a:ext cx="546312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89174" y="188640"/>
            <a:ext cx="702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876256" y="37541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840252" y="1023488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40252" y="2191089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852828" y="325154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948264" y="36877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867872" y="430716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924824" y="255059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900591" y="476030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funbook.com.ua/pic/images_8/Kak_narisovat_samolet_karandashom_poetapno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9" b="89633" l="7500" r="9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58"/>
          <a:stretch/>
        </p:blipFill>
        <p:spPr bwMode="auto">
          <a:xfrm>
            <a:off x="1237172" y="330345"/>
            <a:ext cx="3826848" cy="2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330679" y="620567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1961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156176" y="195019"/>
            <a:ext cx="702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</p:txBody>
      </p:sp>
      <p:pic>
        <p:nvPicPr>
          <p:cNvPr id="3074" name="Picture 2" descr="C:\Users\user\Desktop\Рисунок2.png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402072" y="4530194"/>
            <a:ext cx="236604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594080" y="47513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59654" y="257128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511446" y="213923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03666" y="3621906"/>
            <a:ext cx="629721" cy="803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18105" y="4134297"/>
            <a:ext cx="0" cy="16618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151384" y="4751158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674562" y="5766366"/>
            <a:ext cx="564076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26526" y="4759700"/>
            <a:ext cx="0" cy="103641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18100" y="4730428"/>
            <a:ext cx="3116" cy="10359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51384" y="4730428"/>
            <a:ext cx="0" cy="106568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40882" y="4134297"/>
            <a:ext cx="1627429" cy="45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4203666" y="4730428"/>
            <a:ext cx="45719" cy="720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802519" y="3631842"/>
            <a:ext cx="15434" cy="109675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51991" y="3621906"/>
            <a:ext cx="0" cy="55542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05072" y="5766366"/>
            <a:ext cx="546312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626294" y="365140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567593" y="431487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528214" y="545160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577692" y="36218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478086" y="10112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631275" y="144187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626294" y="581164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 rot="5400000">
            <a:off x="4809889" y="3649098"/>
            <a:ext cx="540650" cy="48626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686275" y="3647990"/>
            <a:ext cx="540650" cy="48626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15925" y="3933056"/>
            <a:ext cx="45719" cy="7200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98289" y="3933056"/>
            <a:ext cx="45719" cy="7200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6"/>
          <a:stretch/>
        </p:blipFill>
        <p:spPr>
          <a:xfrm>
            <a:off x="4405335" y="4378681"/>
            <a:ext cx="238673" cy="130439"/>
          </a:xfrm>
          <a:prstGeom prst="rect">
            <a:avLst/>
          </a:prstGeom>
          <a:ln w="3175">
            <a:noFill/>
          </a:ln>
        </p:spPr>
      </p:pic>
      <p:sp>
        <p:nvSpPr>
          <p:cNvPr id="51" name="Овал 50"/>
          <p:cNvSpPr/>
          <p:nvPr/>
        </p:nvSpPr>
        <p:spPr>
          <a:xfrm>
            <a:off x="4226525" y="3323548"/>
            <a:ext cx="576885" cy="324441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083981" y="3668233"/>
            <a:ext cx="542261" cy="471896"/>
          </a:xfrm>
          <a:custGeom>
            <a:avLst/>
            <a:gdLst>
              <a:gd name="connsiteX0" fmla="*/ 542261 w 542261"/>
              <a:gd name="connsiteY0" fmla="*/ 467832 h 471896"/>
              <a:gd name="connsiteX1" fmla="*/ 425303 w 542261"/>
              <a:gd name="connsiteY1" fmla="*/ 457200 h 471896"/>
              <a:gd name="connsiteX2" fmla="*/ 435935 w 542261"/>
              <a:gd name="connsiteY2" fmla="*/ 361507 h 471896"/>
              <a:gd name="connsiteX3" fmla="*/ 478466 w 542261"/>
              <a:gd name="connsiteY3" fmla="*/ 393404 h 471896"/>
              <a:gd name="connsiteX4" fmla="*/ 457200 w 542261"/>
              <a:gd name="connsiteY4" fmla="*/ 446567 h 471896"/>
              <a:gd name="connsiteX5" fmla="*/ 372140 w 542261"/>
              <a:gd name="connsiteY5" fmla="*/ 446567 h 471896"/>
              <a:gd name="connsiteX6" fmla="*/ 361507 w 542261"/>
              <a:gd name="connsiteY6" fmla="*/ 404037 h 471896"/>
              <a:gd name="connsiteX7" fmla="*/ 340242 w 542261"/>
              <a:gd name="connsiteY7" fmla="*/ 372139 h 471896"/>
              <a:gd name="connsiteX8" fmla="*/ 350875 w 542261"/>
              <a:gd name="connsiteY8" fmla="*/ 287079 h 471896"/>
              <a:gd name="connsiteX9" fmla="*/ 361507 w 542261"/>
              <a:gd name="connsiteY9" fmla="*/ 350874 h 471896"/>
              <a:gd name="connsiteX10" fmla="*/ 329610 w 542261"/>
              <a:gd name="connsiteY10" fmla="*/ 361507 h 471896"/>
              <a:gd name="connsiteX11" fmla="*/ 212652 w 542261"/>
              <a:gd name="connsiteY11" fmla="*/ 350874 h 471896"/>
              <a:gd name="connsiteX12" fmla="*/ 223284 w 542261"/>
              <a:gd name="connsiteY12" fmla="*/ 255181 h 471896"/>
              <a:gd name="connsiteX13" fmla="*/ 265814 w 542261"/>
              <a:gd name="connsiteY13" fmla="*/ 265814 h 471896"/>
              <a:gd name="connsiteX14" fmla="*/ 255182 w 542261"/>
              <a:gd name="connsiteY14" fmla="*/ 308344 h 471896"/>
              <a:gd name="connsiteX15" fmla="*/ 148856 w 542261"/>
              <a:gd name="connsiteY15" fmla="*/ 287079 h 471896"/>
              <a:gd name="connsiteX16" fmla="*/ 116959 w 542261"/>
              <a:gd name="connsiteY16" fmla="*/ 265814 h 471896"/>
              <a:gd name="connsiteX17" fmla="*/ 116959 w 542261"/>
              <a:gd name="connsiteY17" fmla="*/ 127590 h 471896"/>
              <a:gd name="connsiteX18" fmla="*/ 159489 w 542261"/>
              <a:gd name="connsiteY18" fmla="*/ 223283 h 471896"/>
              <a:gd name="connsiteX19" fmla="*/ 127591 w 542261"/>
              <a:gd name="connsiteY19" fmla="*/ 202018 h 471896"/>
              <a:gd name="connsiteX20" fmla="*/ 63796 w 542261"/>
              <a:gd name="connsiteY20" fmla="*/ 148855 h 471896"/>
              <a:gd name="connsiteX21" fmla="*/ 63796 w 542261"/>
              <a:gd name="connsiteY21" fmla="*/ 85060 h 471896"/>
              <a:gd name="connsiteX22" fmla="*/ 116959 w 542261"/>
              <a:gd name="connsiteY22" fmla="*/ 74427 h 471896"/>
              <a:gd name="connsiteX23" fmla="*/ 127591 w 542261"/>
              <a:gd name="connsiteY23" fmla="*/ 106325 h 471896"/>
              <a:gd name="connsiteX24" fmla="*/ 42531 w 542261"/>
              <a:gd name="connsiteY24" fmla="*/ 106325 h 471896"/>
              <a:gd name="connsiteX25" fmla="*/ 0 w 542261"/>
              <a:gd name="connsiteY25" fmla="*/ 53162 h 471896"/>
              <a:gd name="connsiteX26" fmla="*/ 10633 w 542261"/>
              <a:gd name="connsiteY26" fmla="*/ 0 h 47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61" h="471896">
                <a:moveTo>
                  <a:pt x="542261" y="467832"/>
                </a:moveTo>
                <a:cubicBezTo>
                  <a:pt x="503275" y="464288"/>
                  <a:pt x="452984" y="484881"/>
                  <a:pt x="425303" y="457200"/>
                </a:cubicBezTo>
                <a:cubicBezTo>
                  <a:pt x="402609" y="434506"/>
                  <a:pt x="415389" y="386162"/>
                  <a:pt x="435935" y="361507"/>
                </a:cubicBezTo>
                <a:cubicBezTo>
                  <a:pt x="447280" y="347893"/>
                  <a:pt x="464289" y="382772"/>
                  <a:pt x="478466" y="393404"/>
                </a:cubicBezTo>
                <a:cubicBezTo>
                  <a:pt x="471377" y="411125"/>
                  <a:pt x="469419" y="431905"/>
                  <a:pt x="457200" y="446567"/>
                </a:cubicBezTo>
                <a:cubicBezTo>
                  <a:pt x="438517" y="468987"/>
                  <a:pt x="387341" y="449607"/>
                  <a:pt x="372140" y="446567"/>
                </a:cubicBezTo>
                <a:cubicBezTo>
                  <a:pt x="368596" y="432390"/>
                  <a:pt x="367263" y="417468"/>
                  <a:pt x="361507" y="404037"/>
                </a:cubicBezTo>
                <a:cubicBezTo>
                  <a:pt x="356473" y="392291"/>
                  <a:pt x="341399" y="384865"/>
                  <a:pt x="340242" y="372139"/>
                </a:cubicBezTo>
                <a:cubicBezTo>
                  <a:pt x="337655" y="343682"/>
                  <a:pt x="347331" y="315432"/>
                  <a:pt x="350875" y="287079"/>
                </a:cubicBezTo>
                <a:cubicBezTo>
                  <a:pt x="364973" y="308226"/>
                  <a:pt x="387920" y="324461"/>
                  <a:pt x="361507" y="350874"/>
                </a:cubicBezTo>
                <a:cubicBezTo>
                  <a:pt x="353582" y="358799"/>
                  <a:pt x="340242" y="357963"/>
                  <a:pt x="329610" y="361507"/>
                </a:cubicBezTo>
                <a:cubicBezTo>
                  <a:pt x="290624" y="357963"/>
                  <a:pt x="240333" y="378555"/>
                  <a:pt x="212652" y="350874"/>
                </a:cubicBezTo>
                <a:cubicBezTo>
                  <a:pt x="189958" y="328180"/>
                  <a:pt x="206274" y="282397"/>
                  <a:pt x="223284" y="255181"/>
                </a:cubicBezTo>
                <a:cubicBezTo>
                  <a:pt x="231029" y="242789"/>
                  <a:pt x="251637" y="262270"/>
                  <a:pt x="265814" y="265814"/>
                </a:cubicBezTo>
                <a:cubicBezTo>
                  <a:pt x="262270" y="279991"/>
                  <a:pt x="268865" y="303213"/>
                  <a:pt x="255182" y="308344"/>
                </a:cubicBezTo>
                <a:cubicBezTo>
                  <a:pt x="232187" y="316967"/>
                  <a:pt x="176566" y="296315"/>
                  <a:pt x="148856" y="287079"/>
                </a:cubicBezTo>
                <a:cubicBezTo>
                  <a:pt x="138224" y="279991"/>
                  <a:pt x="124942" y="275792"/>
                  <a:pt x="116959" y="265814"/>
                </a:cubicBezTo>
                <a:cubicBezTo>
                  <a:pt x="91656" y="234185"/>
                  <a:pt x="116035" y="136826"/>
                  <a:pt x="116959" y="127590"/>
                </a:cubicBezTo>
                <a:cubicBezTo>
                  <a:pt x="158008" y="144010"/>
                  <a:pt x="219279" y="148545"/>
                  <a:pt x="159489" y="223283"/>
                </a:cubicBezTo>
                <a:cubicBezTo>
                  <a:pt x="151506" y="233262"/>
                  <a:pt x="137408" y="210199"/>
                  <a:pt x="127591" y="202018"/>
                </a:cubicBezTo>
                <a:cubicBezTo>
                  <a:pt x="45718" y="133791"/>
                  <a:pt x="142995" y="201655"/>
                  <a:pt x="63796" y="148855"/>
                </a:cubicBezTo>
                <a:cubicBezTo>
                  <a:pt x="58640" y="133389"/>
                  <a:pt x="40597" y="100526"/>
                  <a:pt x="63796" y="85060"/>
                </a:cubicBezTo>
                <a:cubicBezTo>
                  <a:pt x="78833" y="75035"/>
                  <a:pt x="99238" y="77971"/>
                  <a:pt x="116959" y="74427"/>
                </a:cubicBezTo>
                <a:cubicBezTo>
                  <a:pt x="120503" y="85060"/>
                  <a:pt x="132603" y="96301"/>
                  <a:pt x="127591" y="106325"/>
                </a:cubicBezTo>
                <a:cubicBezTo>
                  <a:pt x="115701" y="130104"/>
                  <a:pt x="46778" y="107174"/>
                  <a:pt x="42531" y="106325"/>
                </a:cubicBezTo>
                <a:cubicBezTo>
                  <a:pt x="18038" y="89997"/>
                  <a:pt x="0" y="87400"/>
                  <a:pt x="0" y="53162"/>
                </a:cubicBezTo>
                <a:cubicBezTo>
                  <a:pt x="0" y="35090"/>
                  <a:pt x="10633" y="0"/>
                  <a:pt x="10633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://neprostomama.ru/wp-content/uploads/2015/06/%D0%B1%D0%B0%D1%80%D0%B0%D1%88%D0%B5%D0%B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5" b="92278" l="0" r="95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1" y="619539"/>
            <a:ext cx="3064083" cy="24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 стрелкой 51"/>
          <p:cNvCxnSpPr/>
          <p:nvPr/>
        </p:nvCxnSpPr>
        <p:spPr>
          <a:xfrm flipH="1">
            <a:off x="6511446" y="328732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5648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758276" y="836712"/>
            <a:ext cx="702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  </a:t>
            </a:r>
          </a:p>
          <a:p>
            <a:r>
              <a:rPr lang="ru-RU" sz="3600" b="1" dirty="0"/>
              <a:t>2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4</a:t>
            </a:r>
          </a:p>
          <a:p>
            <a:r>
              <a:rPr lang="ru-RU" sz="3600" b="1" dirty="0"/>
              <a:t>2</a:t>
            </a:r>
          </a:p>
          <a:p>
            <a:r>
              <a:rPr lang="ru-RU" sz="3600" b="1" dirty="0"/>
              <a:t>2</a:t>
            </a:r>
          </a:p>
        </p:txBody>
      </p:sp>
      <p:pic>
        <p:nvPicPr>
          <p:cNvPr id="34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>
            <a:endCxn id="1027" idx="2"/>
          </p:cNvCxnSpPr>
          <p:nvPr/>
        </p:nvCxnSpPr>
        <p:spPr>
          <a:xfrm flipH="1" flipV="1">
            <a:off x="1501945" y="3090339"/>
            <a:ext cx="12814" cy="106473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57724" y="863390"/>
            <a:ext cx="702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  </a:t>
            </a:r>
          </a:p>
          <a:p>
            <a:r>
              <a:rPr lang="ru-RU" sz="3600" b="1" dirty="0"/>
              <a:t>1 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4</a:t>
            </a:r>
          </a:p>
          <a:p>
            <a:r>
              <a:rPr lang="ru-RU" sz="3600" b="1" dirty="0"/>
              <a:t>3</a:t>
            </a:r>
          </a:p>
          <a:p>
            <a:r>
              <a:rPr lang="ru-RU" sz="3600" b="1" dirty="0"/>
              <a:t>1</a:t>
            </a:r>
          </a:p>
          <a:p>
            <a:r>
              <a:rPr lang="ru-RU" sz="3600" b="1" dirty="0"/>
              <a:t>1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516450" y="3051630"/>
            <a:ext cx="1139827" cy="2705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8186796" y="540999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164016" y="321658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164016" y="169605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18347" y="2515125"/>
            <a:ext cx="0" cy="5490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618347" y="2549771"/>
            <a:ext cx="564076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01374" y="1994462"/>
            <a:ext cx="7570" cy="2154882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188762" y="199446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1501945" y="3054335"/>
            <a:ext cx="45719" cy="72008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3199709" y="2000412"/>
            <a:ext cx="546312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08802" y="1166476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706061" y="337106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758805" y="228841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48626" y="378981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109354" y="390897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758805" y="266359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164286" y="102665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099150" y="3054335"/>
            <a:ext cx="45719" cy="72008"/>
          </a:xfrm>
          <a:prstGeom prst="ellipse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8124828" y="280278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701374" y="4152368"/>
            <a:ext cx="1627536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328910" y="3593924"/>
            <a:ext cx="0" cy="55542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5352511" y="3611498"/>
            <a:ext cx="546312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875222" y="3634549"/>
            <a:ext cx="0" cy="268074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758996" y="6315289"/>
            <a:ext cx="1139827" cy="270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768363" y="577003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746021" y="5802559"/>
            <a:ext cx="1012975" cy="54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715474" y="577003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582593" y="6317994"/>
            <a:ext cx="1139827" cy="270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582593" y="4135404"/>
            <a:ext cx="32905" cy="217612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1526255" y="4149663"/>
            <a:ext cx="1076202" cy="54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14759" y="3871634"/>
            <a:ext cx="32093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images.lesyadraw.ru/2013/03/d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8217" r="20432" b="3456"/>
          <a:stretch/>
        </p:blipFill>
        <p:spPr bwMode="auto">
          <a:xfrm>
            <a:off x="3763533" y="182580"/>
            <a:ext cx="2440557" cy="2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 стрелкой 78"/>
          <p:cNvCxnSpPr/>
          <p:nvPr/>
        </p:nvCxnSpPr>
        <p:spPr>
          <a:xfrm flipV="1">
            <a:off x="6845885" y="158726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706061" y="443711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6758805" y="482957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8109354" y="497359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706061" y="558924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8186796" y="429309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8186796" y="2124845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4371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403</Words>
  <Application>Microsoft Office PowerPoint</Application>
  <PresentationFormat>Экран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Графические диктанты (Рисование по клеточкам) детям от 5 – 10 лет</vt:lpstr>
      <vt:lpstr>Поступление в школу – важный момент в жизни ребенка и его родителей. Чем лучше ребенок будет подготовлен к школе психологически, эмоционально и интеллектуально, тем увереннее он будет себя чувствовать, тем легче у него пройдет адаптационный период в начальной школе.  Графические диктанты для дошкольников хорошо помогают родителям и педагогам планомерно подготовить ребенка к школе и предотвратить такие типичные трудности в обучении, как неразвитость орфографической зоркости, неусидчивость и рассеянность. Регулярные занятия с данными графическими диктантами развивают у ребенка произвольное внимание, пространственное воображение, мелкую моторику пальцев рук, координацию движений, усидчивость.</vt:lpstr>
      <vt:lpstr>Рисование 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 Графические диктанты могут с успехом применяться для детей от 5 до 10 лет. Выполняя предложенные в выложенных ниже заданиях - графических диктантах, ребенок расширит кругозор, увеличит словарный запас, научится ориентироваться в тетради, познакомится с разными способами изображения предметов.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Комп.класс</dc:creator>
  <cp:lastModifiedBy>Asus</cp:lastModifiedBy>
  <cp:revision>75</cp:revision>
  <cp:lastPrinted>1601-01-01T00:00:00Z</cp:lastPrinted>
  <dcterms:created xsi:type="dcterms:W3CDTF">1601-01-01T00:00:00Z</dcterms:created>
  <dcterms:modified xsi:type="dcterms:W3CDTF">2020-05-05T09:04:34Z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000800f6160000000000010250600207f3200358026400</vt:lpwstr>
  </property>
</Properties>
</file>