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0" r:id="rId4"/>
    <p:sldId id="276" r:id="rId5"/>
    <p:sldId id="277" r:id="rId6"/>
    <p:sldId id="267" r:id="rId7"/>
    <p:sldId id="268" r:id="rId8"/>
    <p:sldId id="273" r:id="rId9"/>
    <p:sldId id="274" r:id="rId10"/>
    <p:sldId id="259" r:id="rId11"/>
    <p:sldId id="260" r:id="rId12"/>
    <p:sldId id="271" r:id="rId13"/>
    <p:sldId id="272" r:id="rId14"/>
    <p:sldId id="264" r:id="rId15"/>
    <p:sldId id="265" r:id="rId16"/>
    <p:sldId id="257" r:id="rId17"/>
    <p:sldId id="258" r:id="rId18"/>
    <p:sldId id="261" r:id="rId19"/>
    <p:sldId id="262" r:id="rId20"/>
    <p:sldId id="263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5BBFC-BDCB-4F11-9E1A-BB88686D0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71BF49-52EC-4400-BC56-397A9C8D0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1D517C-8B43-4187-A16C-BF6F3C2E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44A72-6543-47F3-94C0-CA20138B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F4AB47-F85A-4452-BCD5-7EFCC1C0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6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FD7A3-23CE-42DB-8CE2-16343882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B74AF8-FDD7-4A86-8005-67B425628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63499-FD7C-4C0F-B8BE-A82236B4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07A780-302C-4F4C-ADDD-FAFC98723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C3F0E-DDCD-41F6-A4ED-9F6B1094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53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6595F96-3F6A-43FF-9586-63EE72AB7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C20EE9-BDAF-4AB6-A01B-D011FE787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BF3B2C-49C9-4FDC-807E-254990FD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E94D0-6977-4B0B-A708-1F4B4934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A79604-2E75-41D8-9A30-4E8DDA72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8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2C1CD-924C-4CE3-986F-714C8EB0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9DF1BE-38FD-4534-9BDF-858FACC1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0AADAA-6F62-4426-B80E-A8112856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279376-9FB0-4C0F-831F-9979984C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F503CE-FE61-41D8-B527-7205CC8A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0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1F0EA-2D38-4477-AC59-69250C4D4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9DE761-5EF2-4E51-8A92-48098602A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02DC1-2160-44ED-A1D5-1B9F752A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AB181F-F932-45FB-B8A3-E254173A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00104-E179-446D-A9AE-B66EBD7B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5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606A2-A8ED-481C-99E1-7EE3B610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B5AC51-B45C-4CF2-9379-5A6B17BF94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61667A-82F1-4BE7-94AC-4C73F0103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3295BB-44D3-4475-A7BD-3B89431A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6A4370-FD77-46DC-B4C7-C61AEFFB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C1D7BE-5210-4089-981E-61387EB10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12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8583C-A8AA-43F8-8451-35AF898E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9F2F47-FFC8-4DE4-B76B-5A2494275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7139B6-00E5-4B5B-B041-B5568C1F9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CE7FA5-7387-4E14-AE30-AD7C4DE9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129CFE-8923-4E8D-B6D9-41EAE472B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C1F197-0770-4F63-877E-78052982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684016-AA74-43A8-ABF6-C1889CF2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0A62AD-D25D-41D4-B2A4-DC5B2D9A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06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D6008-8330-467F-A26F-9AB90318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CFF488-D297-4769-8569-BBD03DDC0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3E2A10-2AC8-4037-826C-BA4237F4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3FCDA6-50B8-449B-993D-C6B6C6D0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31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DB4B3D-6BC7-4C88-B68D-962C359BC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C04543-FC25-415B-B820-2E5512769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DABC0B-4D26-48A0-849A-99DE17F1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5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78870-5719-468B-B1D4-519A373D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13697D-54CC-467A-94AA-9DE5A4933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712D1B-6EB2-4F75-8D85-7996C3C29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0C169-7223-45A1-B8D7-00F16966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D57ABA-7EA8-41D5-83F5-9C303376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70975F-276F-4477-9303-8C43AD6B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6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ED460-4B23-4F7C-9150-7D043F057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C54789-8707-406C-BF8D-AD1BBE166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56D2E7-93F0-4A7C-ABDF-F5CD1EB26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0E181E-4A3B-4695-9AD1-F326D2B6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9CC0C8-FFD3-4EE4-8CDC-7B519969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2318DF-9733-4506-92F7-00467F81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65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EB77-A80A-42EA-AA61-85415D55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EED84F-8767-4955-B950-3AAA39E87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222F62-36A7-434E-BF1B-F156574D2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62650-B4B9-4DD1-A844-D0C975D150E4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7AFF84-5E1E-4B95-BA8A-995F3B8F4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FB213B-5282-43B7-A243-B198C4E6E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D923A-F044-461A-8B18-9269BE033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70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2022@edu.gov.r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www.eseur.r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.mail.ru/compose/?mailto=mailto%3asubscribe@fulledu.ru" TargetMode="External"/><Relationship Id="rId5" Type="http://schemas.openxmlformats.org/officeDocument/2006/relationships/hyperlink" Target="https://regulation.gov.ru/" TargetMode="External"/><Relationship Id="rId4" Type="http://schemas.openxmlformats.org/officeDocument/2006/relationships/hyperlink" Target="https://fulledu.ru/new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AEE22F9C-C0C2-42A8-AFC9-42DC29491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rgbClr val="0070C0"/>
                </a:solidFill>
              </a:rPr>
              <a:t>Профсоюзный дайджест</a:t>
            </a:r>
            <a:endParaRPr lang="ru-RU" sz="60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01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AEE22F9C-C0C2-42A8-AFC9-42DC29491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60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89FE6E-48E6-447B-9E6D-2FF0DA1DB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41" t="16251" r="20469" b="11666"/>
          <a:stretch/>
        </p:blipFill>
        <p:spPr>
          <a:xfrm>
            <a:off x="400049" y="365124"/>
            <a:ext cx="9171221" cy="64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4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9371343F-FE1F-4633-A54F-73C85FB55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201" y="446865"/>
            <a:ext cx="10117668" cy="5691188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04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9ECE3E-CA38-4D4D-B8B1-462E89422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5" t="12198" r="22447" b="16313"/>
          <a:stretch/>
        </p:blipFill>
        <p:spPr>
          <a:xfrm>
            <a:off x="243192" y="232538"/>
            <a:ext cx="8939719" cy="63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93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3" y="0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C69D0B-9C96-4299-8C54-6A13A19A6F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295303"/>
            <a:ext cx="9833043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В сообщении говорится, что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Минпросвещения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 ведёт последовательную работу по снижению бюрократической нагрузки на педагогов и ранее оно уже направило в регионы разработанные совместно с Рособрнадзором рекомендации, предусматривающие чёткое ограничение бюрократической нагрузки на педагогов и сокращение списка необходимых документов для заполнения.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Для того чтобы министерство рассмотрело обращение, необходимо отправить соответствующее письмо на электронную почту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  <a:hlinkClick r:id="rId4"/>
              </a:rPr>
              <a:t>2022@edu.gov.ru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 , указав при этом свои координаты, удобную форму обратной связи, регион, а также педагогический стаж.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Отмечается, что все поступившие мнения и предложения будут рассмотрены и обсуждены совместно с экспертами, среди которых есть и представители Всероссийского экспертного педагогического совета при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Минпросвещения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 РФ.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Также все предложения будут обсуждаться в ходе съезда классных руководителей, проведение которого намечено на период с 9 по 10 октября текущего года  в Москве в рамках всероссийской Учительской недели.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37749C-0712-41F4-871F-C33C769D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72" t="9931" r="21496" b="16528"/>
          <a:stretch/>
        </p:blipFill>
        <p:spPr>
          <a:xfrm>
            <a:off x="390524" y="365125"/>
            <a:ext cx="8686801" cy="62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95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12F4EE-FAE7-46A0-A1D7-539330291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18819"/>
            <a:ext cx="10106025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В начале встречи руководитель надзорной службы отметил, что в диалоге важно понять, что конкретно нужно сделать, чтобы нагрузка по отчётности для педагогов была снижена.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Напомним, что ранее Рособрнадзор и Министерство просвещения РФ направляли в регионы перечень, ограничивающий количество обязательной документации, которую должны вести педагоги. Однако, несмотря на эти распоряжения, во многих муниципальных и региональных органах власти от учителей требуют дополнительные отчёты.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На текущий момент, по словам А. Музаева, ведомство проводит анкетирование шести тысяч педагогов по упомянутому вопросу. В свою очередь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Минпросвещения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 России запустило горячую линию, куда учителя могут пожаловаться на лишнюю документационную нагрузку.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В открытом диалоге с главой Рособрнадзора педагоги акцентировали внимание на том, что вопрос дублирования одних и тех же отчётов в бумажном и электронном формате необходимо решить системно. Как заявила министр общего и профессионального образования Ростовской области Лариса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Балина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, необходимо выстроить систему управления таким образом, чтобы дать возможность учителям уделять больше внимания детям, учебному и воспитательному процессу.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Руководитель надзорной службы заверил, что подобные встречи с педагогами будут проводиться и в других регионах России.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Помимо этого, находясь в Ростовской области, А. Музаев принял участие в работе всероссийского форума Корпуса общественных наблюдателей. На мероприятии собрались почти 180 студентов, которые вели мониторинг хода ЕГЭ.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В рамках форума обсудили эффективность системы общественного наблюдения на госэкзаменах, а также стратегию работы наблюдателей на предстоящих экзаменах. При этом глава ведомства подчеркнул, что общественное наблюдение никакие технические достижения не заменят, поскольку только оно может предоставить объективную картину.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85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4FADFDB6-EF6F-4403-AE2D-A8CBB3B09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353" t="15066" r="20667" b="6090"/>
          <a:stretch/>
        </p:blipFill>
        <p:spPr>
          <a:xfrm>
            <a:off x="361949" y="232538"/>
            <a:ext cx="8400234" cy="6425437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80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AEE22F9C-C0C2-42A8-AFC9-42DC29491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60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9C7AD7-864F-45E7-A317-6352861B8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67" t="16703" r="21495" b="11863"/>
          <a:stretch/>
        </p:blipFill>
        <p:spPr>
          <a:xfrm>
            <a:off x="330740" y="160818"/>
            <a:ext cx="9505239" cy="65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98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7547C-4A3D-4CB5-8E62-0F941C64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70873F-21A0-4A98-82BA-C6DF4D78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9D471-2882-4538-B023-63B81BE4E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8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0D77D3-11FA-40B5-B862-0AF1CE836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72" t="13890" r="20156" b="9930"/>
          <a:stretch/>
        </p:blipFill>
        <p:spPr>
          <a:xfrm>
            <a:off x="438149" y="365125"/>
            <a:ext cx="8734426" cy="63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6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4177F9-FB30-46BE-803B-DFE9F52638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28" t="9931" r="20312" b="6945"/>
          <a:stretch/>
        </p:blipFill>
        <p:spPr>
          <a:xfrm>
            <a:off x="257174" y="365125"/>
            <a:ext cx="8362951" cy="64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1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документе, подготовленном, рассмотренном и дополненном </a:t>
            </a:r>
            <a:r>
              <a:rPr lang="ru-RU" dirty="0" err="1"/>
              <a:t>Минпросвещения</a:t>
            </a:r>
            <a:r>
              <a:rPr lang="ru-RU" dirty="0"/>
              <a:t> России совместно с ведущими педагогами разных регионов, а также региональными экспертами и участниками форума классных руководителей, были зафиксированы важнейшие аспекты образовательной политики. Речь идёт о воспитании, преемственности отечественных педагогических традиций, партнёрском взаимодействии классного руководителя с родителями в воспитательной работе, сотрудничестве советников директоров школ с классными руководителями, а также создании инклюзивного пространства в школах и безопасности детей в мире образовательного интернет-пространства.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3538432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4"/>
              </a:rPr>
              <a:t>https://fulledu.ru/news/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https://regulation.gov.ru/#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/>
              <a:t> </a:t>
            </a:r>
            <a:r>
              <a:rPr lang="en-US" dirty="0">
                <a:hlinkClick r:id="rId6"/>
              </a:rPr>
              <a:t>subscribe@fulledu.ru</a:t>
            </a:r>
            <a:r>
              <a:rPr lang="en-US" dirty="0"/>
              <a:t> </a:t>
            </a:r>
            <a:endParaRPr lang="ru-RU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https://www.eseur.ru/</a:t>
            </a:r>
            <a:r>
              <a:rPr lang="en-US" dirty="0"/>
              <a:t>  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051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49427" y="0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FC5191-D2EC-4114-8A42-42EBB281D4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28626" y="729293"/>
            <a:ext cx="10242618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В ходе заседания президиума Госсовета по вопросам общего образования, состоявшегося 25 августа текущего года, В. Путин дал поручение убрать из российского законодательства понятие «образовательная услуга». Незадолго до этого президент пообщался с педагогами и учениками из разных регионов. Учитель истории Жанна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Торхова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 из Ярославля обратила внимание главы государства на то, что на сегодняшний день труд педагогов приравнивается к «услуге», хотя за ним стоят наставничество и дружба. </a:t>
            </a:r>
            <a:r>
              <a:rPr lang="ru-RU" sz="1400" dirty="0">
                <a:latin typeface="Trebuchet MS" panose="020B0603020202020204" pitchFamily="34" charset="0"/>
              </a:rPr>
              <a:t>школьникам - сократить число контрольных работ, </a:t>
            </a:r>
            <a:r>
              <a:rPr kumimoji="0" lang="ru-RU" altLang="ru-RU" sz="1400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 </a:t>
            </a:r>
            <a:endParaRPr kumimoji="0" lang="ru-RU" altLang="ru-RU" sz="14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Также согласно </a:t>
            </a:r>
            <a:r>
              <a:rPr lang="ru-RU" altLang="ru-RU" sz="1400" b="1" dirty="0">
                <a:latin typeface="Roboto"/>
              </a:rPr>
              <a:t>поручениям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effectLst/>
                <a:latin typeface="Roboto"/>
              </a:rPr>
              <a:t>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главы государства российское правительство должно предусмотреть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софинансирование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 расходов на оснащение всей необходимой мебелью помещений зданий школ в рамках будущей программы по капремонту школьных зданий на 2022-2026 годы.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Предполагается унифицировать формы федерального статистического наблюдения за деятельностью в сфере общего образования, а в перечень тех, кто предоставляет в данную систему сведения, включить индивидуальных предпринимателей, присматривающих за детьми.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В школах введут должность советника директора по воспитанию и взаимодействию с детскими общественными объединениями.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Всё перечисленное выше кабмин должен обеспечить до первого декабря 2021 года.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Кроме того, планируется усовершенствовать систему оплаты труда педагогов с учётом введения национальной системы учительского роста.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С 2022 года появится зрелищный формат конкурса «Учитель года» – в виде телешоу, наподобие шоу "Форт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Боярд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". Его трансляция будет проходить на одном из центральных телеканалов. Для проведения мероприятия предусмотрено ежегодное финансирование из федерального бюджета. Предполагается и изменение подходов к присуждению премий лучшим учителям: число получателей будет увеличено, привлекут общественность и профессиональное сообщество.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Президент также поручил сократить число контрольных и проверочных работ в школах с целью обеспечения обоснованного режима контроля знаний. При этом будет проанализировано то, как соблюдается право каждого ребенка на получение общего образования в школе, закреплённой за территорией по месту жительства, в том числе и при переходе ученика на следующий уровень общего образования.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29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D760B2E5-116E-47CD-95CB-70A056789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818" t="8391" r="18479" b="12806"/>
          <a:stretch/>
        </p:blipFill>
        <p:spPr>
          <a:xfrm>
            <a:off x="573491" y="242063"/>
            <a:ext cx="8504923" cy="62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61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47A509-1427-403A-9CAF-5E78B54AE8C5}"/>
              </a:ext>
            </a:extLst>
          </p:cNvPr>
          <p:cNvSpPr/>
          <p:nvPr/>
        </p:nvSpPr>
        <p:spPr>
          <a:xfrm>
            <a:off x="330740" y="1305342"/>
            <a:ext cx="116050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none" strike="noStrike" dirty="0">
                <a:solidFill>
                  <a:srgbClr val="151515"/>
                </a:solidFill>
                <a:effectLst/>
                <a:latin typeface="Roboto"/>
              </a:rPr>
              <a:t>      	Глава государства, говоря о системе оплаты труда педагогов, объявил: «Прежде всего, конечно, нужно совершенствовать систему оплаты труда. Я сейчас не буду вдаваться в детали, чтобы некоторых наших коллег из правительства не пугать, но здесь есть определенные планы. Надо их реализовывать, исходя, конечно, из бюджетных возможностей. Но мы будем делать это и дальше».</a:t>
            </a:r>
          </a:p>
          <a:p>
            <a:r>
              <a:rPr lang="ru-RU" sz="2400" b="1" i="1" u="none" strike="noStrike" dirty="0">
                <a:solidFill>
                  <a:srgbClr val="151515"/>
                </a:solidFill>
                <a:effectLst/>
                <a:latin typeface="Roboto"/>
              </a:rPr>
              <a:t>	Назвав доплаты за классное руководство «значком» за важную сферу работы, поскольку средства на это выделяются небольшие, президент подчеркнул: «Нам системно нужно здесь реализовывать стоящие перед нами вопросы в социальных областях, в том числе и в сфере образования. Мы будем это делать безусловно».</a:t>
            </a:r>
          </a:p>
        </p:txBody>
      </p:sp>
    </p:spTree>
    <p:extLst>
      <p:ext uri="{BB962C8B-B14F-4D97-AF65-F5344CB8AC3E}">
        <p14:creationId xmlns:p14="http://schemas.microsoft.com/office/powerpoint/2010/main" val="154142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F9C7B9B3-8C91-441E-B96A-7FA5D0949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374" t="7149" r="20488" b="10294"/>
          <a:stretch/>
        </p:blipFill>
        <p:spPr>
          <a:xfrm>
            <a:off x="363894" y="172834"/>
            <a:ext cx="8313575" cy="66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2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A22196-5BA0-46BE-9ABA-128DDF21A3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38150" y="1452007"/>
            <a:ext cx="1091565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Речь идёт о подготовке российским правительством постановления, касающегося новых общих требований при оплате труда учителей школ и работников детских садов. По словам спикера Совфеда, в качестве площадок для осуществления пилотного проекта были выбраны шесть регионов страны.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В. Матвиенко полагает, что </a:t>
            </a:r>
            <a:r>
              <a:rPr kumimoji="0" lang="ru-RU" altLang="ru-RU" sz="1400" b="1" i="0" u="sng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низкий уровень заработной платы школьных учителей и работников детских садов негативно влияет на престиж их профессий, а также на качество и доступность образовательных услуг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. Это является одной из распространённых причин того, что молодёжь, получив педагогическое образование, без особой охоты идёт работать по своей специальности, а это приводит к старению учительских коллективов.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Также сенатор обратила внимание и на другую проблему, которая возникла на фоне неравномерного подхода к оплате труда педагогов в различных регионах страны. </a:t>
            </a:r>
            <a:r>
              <a:rPr kumimoji="0" lang="ru-RU" altLang="ru-RU" sz="1400" b="1" i="0" u="sng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Происходит кадровая миграция из одного субъекта в другой, где просто больше платят.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Такая естественная человеческая потребность приводит к тому, что многие школы, оснащённые по новейшим учебным стандартам, испытывают острый дефицит кадров.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              В. Матвиенко особо отметила тот факт, что подавляющее большинство работников просвещения – это женщины (более 80% от общего числа преподавателей</a:t>
            </a:r>
            <a:r>
              <a:rPr kumimoji="0" lang="ru-RU" altLang="ru-RU" sz="1400" b="1" i="0" u="sng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), а на них лежат не только профессиональные обязанности, с которыми они успешно справляются, но и семейные хлопоты и заботы.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В связи с этим назрела необходимость обеспечить равно справедливые условия оплаты профессионального труда учителей, вне зависимости от мест их проживания.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	Ранее в СМИ сообщалось о том, что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Минпросвещения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151515"/>
                </a:solidFill>
                <a:effectLst/>
                <a:latin typeface="Roboto"/>
              </a:rPr>
              <a:t> подготовило проект о «пилоте» по модели зарплат учителей. Как подчеркнули в ведомстве, необходимость в новых нормативах возникла из-за того, что в регионах используют самые разные модели оплаты труда преподавателей, из-за чего различия в зарплатах сотрудников на одних и тех же должностях наблюдаются не только в разных регионах, но и в разных муниципалитетах одного субъекта РФ.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74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3B907213-735D-4E2A-B096-C5314CA6B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741" t="8121" r="21664" b="16541"/>
          <a:stretch/>
        </p:blipFill>
        <p:spPr>
          <a:xfrm>
            <a:off x="265668" y="232538"/>
            <a:ext cx="8661953" cy="63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1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4A6D663-D6A7-4BC0-903E-E9272240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9982F-E643-4DC3-A692-19F8C6323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0" r="41576" b="11311"/>
          <a:stretch/>
        </p:blipFill>
        <p:spPr>
          <a:xfrm>
            <a:off x="-98854" y="-1"/>
            <a:ext cx="12290853" cy="6907465"/>
          </a:xfrm>
          <a:prstGeom prst="rect">
            <a:avLst/>
          </a:prstGeom>
        </p:spPr>
      </p:pic>
      <p:pic>
        <p:nvPicPr>
          <p:cNvPr id="6" name="Рисунок 5" descr="https://oldidpo.rusoil.net/files/2017-10/%D0%BB%D0%BE%D0%B3%D0%BE.jpg">
            <a:extLst>
              <a:ext uri="{FF2B5EF4-FFF2-40B4-BE49-F238E27FC236}">
                <a16:creationId xmlns:a16="http://schemas.microsoft.com/office/drawing/2014/main" id="{3E218CF9-199F-4D48-A631-3CEF0A4D00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69" y="232538"/>
            <a:ext cx="1209040" cy="13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881E034-1334-4B8A-AEB0-1956CD60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47" y="1517515"/>
            <a:ext cx="11091153" cy="465944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sz="4200" b="1" dirty="0"/>
              <a:t>В пояснительной записке к документу отмечается, что при заключении трудовых договоров с педагогическими работниками будет указываться не только наименование должности, но также и некоторые другие пункты.</a:t>
            </a:r>
            <a:br>
              <a:rPr lang="ru-RU" sz="4200" b="1" dirty="0"/>
            </a:br>
            <a:r>
              <a:rPr lang="ru-RU" sz="4200" b="1" dirty="0"/>
              <a:t>               В частности, речь идёт об учебных предметах, курсах, названиях кружков, секций, клубов, студий, оркестров, творческих коллективов, а также видов спорта, видов и направлений спортивной подготовки (включая подготовку по хореографии, акробатике).</a:t>
            </a:r>
            <a:br>
              <a:rPr lang="ru-RU" sz="4200" b="1" dirty="0"/>
            </a:br>
            <a:r>
              <a:rPr lang="ru-RU" sz="4200" b="1" dirty="0"/>
              <a:t>	По мнению представителей власти, данная мера поможет совершенствовать систему спортивной подготовки детей и молодёжи, даст возможность улучшить условия для развития школьного и студенческого спорта, а также создать единое спортивно-образовательное пространство.</a:t>
            </a:r>
            <a:br>
              <a:rPr lang="ru-RU" sz="4200" b="1" dirty="0"/>
            </a:br>
            <a:r>
              <a:rPr lang="ru-RU" sz="4200" b="1" dirty="0"/>
              <a:t>Обновленный список должностей разделён на две категории.</a:t>
            </a:r>
            <a:br>
              <a:rPr lang="ru-RU" sz="4200" b="1" dirty="0"/>
            </a:br>
            <a:r>
              <a:rPr lang="ru-RU" sz="4200" b="1" dirty="0"/>
              <a:t>К первой относятся должности педагогических работников организаций, ведущих образовательную деятельность. Данная категория включает должности работников из профессорско-преподавательского состава и иных педагогических работников (куда помимо преподавателей и учителей включены тренер-преподаватель и тьютор).</a:t>
            </a:r>
            <a:br>
              <a:rPr lang="ru-RU" sz="4200" b="1" dirty="0"/>
            </a:br>
            <a:r>
              <a:rPr lang="ru-RU" sz="4200" b="1" dirty="0"/>
              <a:t>	Во второй категории перечислены должности руководителей образовательных организаций. В неё вошли должности непосредственных руководителей (в частности, ректоров и президентов), а также заместителей руководителей, руководителей структурных подразделений и их заместителей.</a:t>
            </a:r>
            <a:br>
              <a:rPr lang="ru-RU" sz="4200" b="1" dirty="0"/>
            </a:br>
            <a:r>
              <a:rPr lang="ru-RU" sz="4200" b="1" dirty="0"/>
              <a:t>Помимо этого, в документе содержатся пояснения к некоторым должностям, к примеру, отмечается, где они могут быть учреждены.</a:t>
            </a:r>
            <a:br>
              <a:rPr lang="ru-RU" sz="4200" b="1" dirty="0"/>
            </a:br>
            <a:r>
              <a:rPr lang="ru-RU" sz="4200" b="1" dirty="0"/>
              <a:t>	</a:t>
            </a:r>
            <a:r>
              <a:rPr lang="ru-RU" sz="4200" b="1" u="sng" dirty="0"/>
              <a:t>Планируется, что постановление о новой номенклатуре в системе образования вступит в силу с 1 марта 2022 года и будет действовать до 1 марта 2028 года.</a:t>
            </a:r>
            <a:br>
              <a:rPr lang="ru-RU" sz="4200" b="1" u="sng" dirty="0"/>
            </a:br>
            <a:endParaRPr lang="ru-RU" sz="4200" b="1" dirty="0"/>
          </a:p>
        </p:txBody>
      </p:sp>
    </p:spTree>
    <p:extLst>
      <p:ext uri="{BB962C8B-B14F-4D97-AF65-F5344CB8AC3E}">
        <p14:creationId xmlns:p14="http://schemas.microsoft.com/office/powerpoint/2010/main" val="1065074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96</Words>
  <Application>Microsoft Office PowerPoint</Application>
  <PresentationFormat>Широкоэкранный</PresentationFormat>
  <Paragraphs>38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Козаченко</dc:creator>
  <cp:lastModifiedBy>Александр Козаченко</cp:lastModifiedBy>
  <cp:revision>19</cp:revision>
  <dcterms:created xsi:type="dcterms:W3CDTF">2021-10-28T04:09:34Z</dcterms:created>
  <dcterms:modified xsi:type="dcterms:W3CDTF">2021-10-28T11:21:24Z</dcterms:modified>
</cp:coreProperties>
</file>